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tiff" ContentType="image/tiff"/>
  <Default Extension="wmf" ContentType="image/x-wmf"/>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55"/>
  </p:handoutMasterIdLst>
  <p:sldIdLst>
    <p:sldId id="256" r:id="rId3"/>
    <p:sldId id="341" r:id="rId5"/>
    <p:sldId id="541" r:id="rId6"/>
    <p:sldId id="542" r:id="rId7"/>
    <p:sldId id="543" r:id="rId8"/>
    <p:sldId id="544" r:id="rId9"/>
    <p:sldId id="545" r:id="rId10"/>
    <p:sldId id="546" r:id="rId11"/>
    <p:sldId id="547" r:id="rId12"/>
    <p:sldId id="548" r:id="rId13"/>
    <p:sldId id="549" r:id="rId14"/>
    <p:sldId id="550" r:id="rId15"/>
    <p:sldId id="551" r:id="rId16"/>
    <p:sldId id="552" r:id="rId17"/>
    <p:sldId id="553" r:id="rId18"/>
    <p:sldId id="554" r:id="rId19"/>
    <p:sldId id="556" r:id="rId20"/>
    <p:sldId id="557" r:id="rId21"/>
    <p:sldId id="558" r:id="rId22"/>
    <p:sldId id="559" r:id="rId23"/>
    <p:sldId id="555" r:id="rId24"/>
    <p:sldId id="560" r:id="rId25"/>
    <p:sldId id="561" r:id="rId26"/>
    <p:sldId id="562" r:id="rId27"/>
    <p:sldId id="563" r:id="rId28"/>
    <p:sldId id="564" r:id="rId29"/>
    <p:sldId id="565" r:id="rId30"/>
    <p:sldId id="566" r:id="rId31"/>
    <p:sldId id="568" r:id="rId32"/>
    <p:sldId id="569" r:id="rId33"/>
    <p:sldId id="567" r:id="rId34"/>
    <p:sldId id="571" r:id="rId35"/>
    <p:sldId id="570" r:id="rId36"/>
    <p:sldId id="572" r:id="rId37"/>
    <p:sldId id="573" r:id="rId38"/>
    <p:sldId id="574" r:id="rId39"/>
    <p:sldId id="575" r:id="rId40"/>
    <p:sldId id="576" r:id="rId41"/>
    <p:sldId id="577" r:id="rId42"/>
    <p:sldId id="579" r:id="rId43"/>
    <p:sldId id="580" r:id="rId44"/>
    <p:sldId id="581" r:id="rId45"/>
    <p:sldId id="582" r:id="rId46"/>
    <p:sldId id="583" r:id="rId47"/>
    <p:sldId id="584" r:id="rId48"/>
    <p:sldId id="585" r:id="rId49"/>
    <p:sldId id="586" r:id="rId50"/>
    <p:sldId id="587" r:id="rId51"/>
    <p:sldId id="588" r:id="rId52"/>
    <p:sldId id="589" r:id="rId53"/>
    <p:sldId id="590" r:id="rId5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49E"/>
    <a:srgbClr val="730372"/>
    <a:srgbClr val="FFFFFF"/>
    <a:srgbClr val="B10303"/>
    <a:srgbClr val="740000"/>
    <a:srgbClr val="F8F8F8"/>
    <a:srgbClr val="DDDDDD"/>
    <a:srgbClr val="4D4D4D"/>
    <a:srgbClr val="EAEAE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4794" autoAdjust="0"/>
  </p:normalViewPr>
  <p:slideViewPr>
    <p:cSldViewPr>
      <p:cViewPr>
        <p:scale>
          <a:sx n="42" d="100"/>
          <a:sy n="42" d="100"/>
        </p:scale>
        <p:origin x="-1258" y="-77"/>
      </p:cViewPr>
      <p:guideLst>
        <p:guide orient="horz" pos="2072"/>
        <p:guide pos="2912"/>
      </p:guideLst>
    </p:cSldViewPr>
  </p:slideViewPr>
  <p:notesTextViewPr>
    <p:cViewPr>
      <p:scale>
        <a:sx n="100" d="100"/>
        <a:sy n="100" d="100"/>
      </p:scale>
      <p:origin x="0" y="0"/>
    </p:cViewPr>
  </p:notesTextViewPr>
  <p:sorterViewPr>
    <p:cViewPr>
      <p:scale>
        <a:sx n="66" d="100"/>
        <a:sy n="66" d="100"/>
      </p:scale>
      <p:origin x="0" y="4445"/>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handoutMaster" Target="handoutMasters/handoutMaster1.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13.wmf"/><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C15A9-E68D-43DB-9F27-620F3E057C8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B27ACE-7591-4D2A-9DF1-E79EEEC70C7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B27ACE-7591-4D2A-9DF1-E79EEEC70C7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4" name="文本框 3"/>
          <p:cNvSpPr txBox="1"/>
          <p:nvPr userDrawn="1"/>
        </p:nvSpPr>
        <p:spPr>
          <a:xfrm>
            <a:off x="3473450" y="3562350"/>
            <a:ext cx="5104765" cy="737235"/>
          </a:xfrm>
          <a:prstGeom prst="rect">
            <a:avLst/>
          </a:prstGeom>
          <a:noFill/>
          <a:effectLst>
            <a:outerShdw blurRad="50800" dist="25400" dir="2400000" algn="ctr" rotWithShape="0">
              <a:srgbClr val="000000">
                <a:alpha val="43000"/>
              </a:srgbClr>
            </a:outerShdw>
          </a:effectLst>
        </p:spPr>
        <p:txBody>
          <a:bodyPr wrap="square" rtlCol="0">
            <a:spAutoFit/>
          </a:bodyPr>
          <a:p>
            <a:pPr>
              <a:lnSpc>
                <a:spcPct val="150000"/>
              </a:lnSpc>
            </a:pPr>
            <a:r>
              <a:rPr lang="zh-CN" altLang="en-US" sz="2800" i="1">
                <a:latin typeface="微软雅黑" panose="020B0503020204020204" pitchFamily="34" charset="-122"/>
                <a:ea typeface="微软雅黑" panose="020B0503020204020204" pitchFamily="34" charset="-122"/>
              </a:rPr>
              <a:t>微机原理与接口技术（第</a:t>
            </a:r>
            <a:r>
              <a:rPr lang="en-US" altLang="zh-CN" sz="2800" i="1">
                <a:latin typeface="微软雅黑" panose="020B0503020204020204" pitchFamily="34" charset="-122"/>
                <a:ea typeface="微软雅黑" panose="020B0503020204020204" pitchFamily="34" charset="-122"/>
              </a:rPr>
              <a:t>3</a:t>
            </a:r>
            <a:r>
              <a:rPr lang="zh-CN" altLang="en-US" sz="2800" i="1">
                <a:latin typeface="微软雅黑" panose="020B0503020204020204" pitchFamily="34" charset="-122"/>
                <a:ea typeface="微软雅黑" panose="020B0503020204020204" pitchFamily="34" charset="-122"/>
              </a:rPr>
              <a:t>版）</a:t>
            </a:r>
            <a:endParaRPr lang="en-US" altLang="zh-CN" sz="2800" i="1">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4211638" y="5751830"/>
            <a:ext cx="2296795" cy="368300"/>
          </a:xfrm>
          <a:prstGeom prst="rect">
            <a:avLst/>
          </a:prstGeom>
          <a:noFill/>
          <a:effectLst>
            <a:outerShdw blurRad="50800" dist="12700" dir="5400000" algn="ctr" rotWithShape="0">
              <a:srgbClr val="000000">
                <a:alpha val="43000"/>
              </a:srgbClr>
            </a:outerShdw>
          </a:effectLst>
        </p:spPr>
        <p:txBody>
          <a:bodyPr wrap="square" rtlCol="0">
            <a:spAutoFit/>
          </a:bodyPr>
          <a:p>
            <a:pPr algn="ctr"/>
            <a:r>
              <a:rPr lang="zh-CN" altLang="en-US" sz="1800">
                <a:latin typeface="微软雅黑" panose="020B0503020204020204" pitchFamily="34" charset="-122"/>
                <a:ea typeface="微软雅黑" panose="020B0503020204020204" pitchFamily="34" charset="-122"/>
              </a:rPr>
              <a:t>清华大学出版社</a:t>
            </a:r>
            <a:endParaRPr lang="zh-CN" altLang="en-US" sz="1800">
              <a:latin typeface="微软雅黑" panose="020B0503020204020204" pitchFamily="34" charset="-122"/>
              <a:ea typeface="微软雅黑" panose="020B0503020204020204" pitchFamily="34" charset="-122"/>
            </a:endParaRPr>
          </a:p>
        </p:txBody>
      </p:sp>
      <p:grpSp>
        <p:nvGrpSpPr>
          <p:cNvPr id="3078" name="组合 29"/>
          <p:cNvGrpSpPr/>
          <p:nvPr userDrawn="1"/>
        </p:nvGrpSpPr>
        <p:grpSpPr>
          <a:xfrm>
            <a:off x="0" y="6597650"/>
            <a:ext cx="9144000" cy="260350"/>
            <a:chOff x="0" y="0"/>
            <a:chExt cx="8792204" cy="764704"/>
          </a:xfrm>
        </p:grpSpPr>
        <p:sp>
          <p:nvSpPr>
            <p:cNvPr id="3079" name="矩形 14"/>
            <p:cNvSpPr/>
            <p:nvPr/>
          </p:nvSpPr>
          <p:spPr>
            <a:xfrm>
              <a:off x="0" y="0"/>
              <a:ext cx="1267876" cy="764704"/>
            </a:xfrm>
            <a:prstGeom prst="rect">
              <a:avLst/>
            </a:prstGeom>
            <a:solidFill>
              <a:srgbClr val="160B37"/>
            </a:solidFill>
            <a:ln w="9525">
              <a:noFill/>
            </a:ln>
          </p:spPr>
          <p:txBody>
            <a:bodyPr anchor="ctr"/>
            <a:p>
              <a:pPr algn="ctr"/>
              <a:endParaRPr lang="zh-CN" altLang="en-US" dirty="0">
                <a:solidFill>
                  <a:srgbClr val="FFFFFF"/>
                </a:solidFill>
                <a:ea typeface="宋体" panose="02010600030101010101" pitchFamily="2" charset="-122"/>
              </a:endParaRPr>
            </a:p>
          </p:txBody>
        </p:sp>
        <p:sp>
          <p:nvSpPr>
            <p:cNvPr id="3080" name="矩形 15"/>
            <p:cNvSpPr/>
            <p:nvPr/>
          </p:nvSpPr>
          <p:spPr>
            <a:xfrm>
              <a:off x="1267876" y="0"/>
              <a:ext cx="1267876" cy="764704"/>
            </a:xfrm>
            <a:prstGeom prst="rect">
              <a:avLst/>
            </a:prstGeom>
            <a:solidFill>
              <a:srgbClr val="201053"/>
            </a:solidFill>
            <a:ln w="9525">
              <a:noFill/>
            </a:ln>
          </p:spPr>
          <p:txBody>
            <a:bodyPr anchor="ctr"/>
            <a:p>
              <a:pPr algn="ctr"/>
              <a:endParaRPr lang="zh-CN" altLang="en-US" dirty="0">
                <a:solidFill>
                  <a:srgbClr val="FFFFFF"/>
                </a:solidFill>
                <a:ea typeface="宋体" panose="02010600030101010101" pitchFamily="2" charset="-122"/>
              </a:endParaRPr>
            </a:p>
          </p:txBody>
        </p:sp>
        <p:sp>
          <p:nvSpPr>
            <p:cNvPr id="3081" name="矩形 16"/>
            <p:cNvSpPr/>
            <p:nvPr/>
          </p:nvSpPr>
          <p:spPr>
            <a:xfrm>
              <a:off x="3761434" y="0"/>
              <a:ext cx="1267876" cy="764704"/>
            </a:xfrm>
            <a:prstGeom prst="rect">
              <a:avLst/>
            </a:prstGeom>
            <a:solidFill>
              <a:srgbClr val="2B70FF"/>
            </a:solidFill>
            <a:ln w="9525">
              <a:noFill/>
            </a:ln>
          </p:spPr>
          <p:txBody>
            <a:bodyPr anchor="ctr"/>
            <a:p>
              <a:pPr algn="ctr"/>
              <a:endParaRPr lang="zh-CN" altLang="en-US" dirty="0">
                <a:solidFill>
                  <a:srgbClr val="FFFFFF"/>
                </a:solidFill>
                <a:ea typeface="宋体" panose="02010600030101010101" pitchFamily="2" charset="-122"/>
              </a:endParaRPr>
            </a:p>
          </p:txBody>
        </p:sp>
        <p:sp>
          <p:nvSpPr>
            <p:cNvPr id="3082" name="矩形 18"/>
            <p:cNvSpPr/>
            <p:nvPr/>
          </p:nvSpPr>
          <p:spPr>
            <a:xfrm>
              <a:off x="5032316" y="0"/>
              <a:ext cx="1267876" cy="764704"/>
            </a:xfrm>
            <a:prstGeom prst="rect">
              <a:avLst/>
            </a:prstGeom>
            <a:solidFill>
              <a:srgbClr val="729EFF"/>
            </a:solidFill>
            <a:ln w="9525">
              <a:noFill/>
            </a:ln>
          </p:spPr>
          <p:txBody>
            <a:bodyPr anchor="ctr"/>
            <a:p>
              <a:pPr algn="ctr"/>
              <a:endParaRPr lang="zh-CN" altLang="en-US" dirty="0">
                <a:solidFill>
                  <a:srgbClr val="FFFFFF"/>
                </a:solidFill>
                <a:ea typeface="宋体" panose="02010600030101010101" pitchFamily="2" charset="-122"/>
              </a:endParaRPr>
            </a:p>
          </p:txBody>
        </p:sp>
        <p:sp>
          <p:nvSpPr>
            <p:cNvPr id="3083" name="矩形 19"/>
            <p:cNvSpPr/>
            <p:nvPr/>
          </p:nvSpPr>
          <p:spPr>
            <a:xfrm>
              <a:off x="2495411" y="0"/>
              <a:ext cx="1267876" cy="764704"/>
            </a:xfrm>
            <a:prstGeom prst="rect">
              <a:avLst/>
            </a:prstGeom>
            <a:solidFill>
              <a:srgbClr val="000099"/>
            </a:solidFill>
            <a:ln w="9525">
              <a:noFill/>
            </a:ln>
          </p:spPr>
          <p:txBody>
            <a:bodyPr anchor="ctr"/>
            <a:p>
              <a:pPr algn="ctr"/>
              <a:endParaRPr lang="zh-CN" altLang="en-US" dirty="0">
                <a:solidFill>
                  <a:srgbClr val="FFFFFF"/>
                </a:solidFill>
                <a:ea typeface="宋体" panose="02010600030101010101" pitchFamily="2" charset="-122"/>
              </a:endParaRPr>
            </a:p>
          </p:txBody>
        </p:sp>
        <p:sp>
          <p:nvSpPr>
            <p:cNvPr id="3084" name="矩形 26"/>
            <p:cNvSpPr/>
            <p:nvPr/>
          </p:nvSpPr>
          <p:spPr>
            <a:xfrm>
              <a:off x="7524328" y="0"/>
              <a:ext cx="1267876" cy="764704"/>
            </a:xfrm>
            <a:prstGeom prst="rect">
              <a:avLst/>
            </a:prstGeom>
            <a:solidFill>
              <a:srgbClr val="E3DCF8"/>
            </a:solidFill>
            <a:ln w="9525">
              <a:noFill/>
            </a:ln>
          </p:spPr>
          <p:txBody>
            <a:bodyPr anchor="ctr"/>
            <a:p>
              <a:pPr algn="ctr"/>
              <a:endParaRPr lang="zh-CN" altLang="en-US" dirty="0">
                <a:solidFill>
                  <a:srgbClr val="FFFFFF"/>
                </a:solidFill>
                <a:ea typeface="宋体" panose="02010600030101010101" pitchFamily="2" charset="-122"/>
              </a:endParaRPr>
            </a:p>
          </p:txBody>
        </p:sp>
        <p:sp>
          <p:nvSpPr>
            <p:cNvPr id="3085" name="矩形 28"/>
            <p:cNvSpPr/>
            <p:nvPr/>
          </p:nvSpPr>
          <p:spPr>
            <a:xfrm>
              <a:off x="6258305" y="0"/>
              <a:ext cx="1267876" cy="764704"/>
            </a:xfrm>
            <a:prstGeom prst="rect">
              <a:avLst/>
            </a:prstGeom>
            <a:solidFill>
              <a:srgbClr val="AFAFFF"/>
            </a:solidFill>
            <a:ln w="9525">
              <a:noFill/>
            </a:ln>
          </p:spPr>
          <p:txBody>
            <a:bodyPr anchor="ctr"/>
            <a:p>
              <a:pPr algn="ctr"/>
              <a:endParaRPr lang="zh-CN" altLang="en-US" dirty="0">
                <a:solidFill>
                  <a:srgbClr val="FFFFFF"/>
                </a:solidFill>
                <a:ea typeface="宋体" panose="02010600030101010101" pitchFamily="2" charset="-122"/>
              </a:endParaRPr>
            </a:p>
          </p:txBody>
        </p:sp>
      </p:grpSp>
      <p:sp>
        <p:nvSpPr>
          <p:cNvPr id="13" name="Rectangle 52"/>
          <p:cNvSpPr/>
          <p:nvPr userDrawn="1"/>
        </p:nvSpPr>
        <p:spPr>
          <a:xfrm>
            <a:off x="5895975" y="635"/>
            <a:ext cx="3248025" cy="2781300"/>
          </a:xfrm>
          <a:prstGeom prst="rect">
            <a:avLst/>
          </a:prstGeom>
          <a:solidFill>
            <a:schemeClr val="accent1"/>
          </a:solidFill>
          <a:ln w="9525">
            <a:noFill/>
          </a:ln>
        </p:spPr>
        <p:txBody>
          <a:bodyPr wrap="none" anchor="ctr"/>
          <a:p>
            <a:pPr eaLnBrk="1" hangingPunct="1"/>
            <a:endParaRPr lang="zh-CN" altLang="en-US" dirty="0">
              <a:ea typeface="宋体" panose="02010600030101010101" pitchFamily="2" charset="-122"/>
            </a:endParaRPr>
          </a:p>
        </p:txBody>
      </p:sp>
      <p:sp>
        <p:nvSpPr>
          <p:cNvPr id="3076" name="Line 5"/>
          <p:cNvSpPr/>
          <p:nvPr userDrawn="1"/>
        </p:nvSpPr>
        <p:spPr>
          <a:xfrm>
            <a:off x="7164388" y="4867275"/>
            <a:ext cx="1349375" cy="1588"/>
          </a:xfrm>
          <a:prstGeom prst="line">
            <a:avLst/>
          </a:prstGeom>
          <a:ln w="76200" cap="rnd" cmpd="sng">
            <a:solidFill>
              <a:srgbClr val="000099"/>
            </a:solidFill>
            <a:prstDash val="sysDot"/>
            <a:headEnd type="none" w="med" len="med"/>
            <a:tailEnd type="none" w="med" len="med"/>
          </a:ln>
        </p:spPr>
        <p:txBody>
          <a:bodyPr/>
          <a:p>
            <a:endParaRPr lang="zh-CN" altLang="en-US" dirty="0">
              <a:solidFill>
                <a:srgbClr val="00349E"/>
              </a:solidFill>
              <a:ea typeface="宋体" panose="02010600030101010101" pitchFamily="2" charset="-122"/>
              <a:sym typeface="Verdana" panose="020B0604030504040204" pitchFamily="34" charset="0"/>
            </a:endParaRPr>
          </a:p>
        </p:txBody>
      </p:sp>
      <p:grpSp>
        <p:nvGrpSpPr>
          <p:cNvPr id="17" name="Group 53"/>
          <p:cNvGrpSpPr/>
          <p:nvPr userDrawn="1"/>
        </p:nvGrpSpPr>
        <p:grpSpPr>
          <a:xfrm>
            <a:off x="19050" y="2330450"/>
            <a:ext cx="9115425" cy="358775"/>
            <a:chOff x="0" y="0"/>
            <a:chExt cx="1927" cy="226"/>
          </a:xfrm>
        </p:grpSpPr>
        <p:sp>
          <p:nvSpPr>
            <p:cNvPr id="18" name="Line 54"/>
            <p:cNvSpPr/>
            <p:nvPr/>
          </p:nvSpPr>
          <p:spPr>
            <a:xfrm>
              <a:off x="0" y="0"/>
              <a:ext cx="1927" cy="0"/>
            </a:xfrm>
            <a:prstGeom prst="line">
              <a:avLst/>
            </a:prstGeom>
            <a:ln w="19050" cap="rnd" cmpd="sng">
              <a:solidFill>
                <a:schemeClr val="bg1"/>
              </a:solidFill>
              <a:prstDash val="sysDot"/>
              <a:headEnd type="none" w="med" len="med"/>
              <a:tailEnd type="none" w="med" len="med"/>
            </a:ln>
          </p:spPr>
        </p:sp>
        <p:sp>
          <p:nvSpPr>
            <p:cNvPr id="19" name="Line 55"/>
            <p:cNvSpPr/>
            <p:nvPr/>
          </p:nvSpPr>
          <p:spPr>
            <a:xfrm>
              <a:off x="0" y="72"/>
              <a:ext cx="1927" cy="0"/>
            </a:xfrm>
            <a:prstGeom prst="line">
              <a:avLst/>
            </a:prstGeom>
            <a:ln w="19050" cap="rnd" cmpd="sng">
              <a:solidFill>
                <a:schemeClr val="bg1"/>
              </a:solidFill>
              <a:prstDash val="sysDot"/>
              <a:headEnd type="none" w="med" len="med"/>
              <a:tailEnd type="none" w="med" len="med"/>
            </a:ln>
          </p:spPr>
        </p:sp>
        <p:sp>
          <p:nvSpPr>
            <p:cNvPr id="20" name="Line 56"/>
            <p:cNvSpPr/>
            <p:nvPr/>
          </p:nvSpPr>
          <p:spPr>
            <a:xfrm>
              <a:off x="0" y="148"/>
              <a:ext cx="1927" cy="0"/>
            </a:xfrm>
            <a:prstGeom prst="line">
              <a:avLst/>
            </a:prstGeom>
            <a:ln w="19050" cap="rnd" cmpd="sng">
              <a:solidFill>
                <a:schemeClr val="bg1"/>
              </a:solidFill>
              <a:prstDash val="sysDot"/>
              <a:headEnd type="none" w="med" len="med"/>
              <a:tailEnd type="none" w="med" len="med"/>
            </a:ln>
          </p:spPr>
        </p:sp>
        <p:sp>
          <p:nvSpPr>
            <p:cNvPr id="21" name="Line 57"/>
            <p:cNvSpPr/>
            <p:nvPr/>
          </p:nvSpPr>
          <p:spPr>
            <a:xfrm>
              <a:off x="0" y="226"/>
              <a:ext cx="1927" cy="0"/>
            </a:xfrm>
            <a:prstGeom prst="line">
              <a:avLst/>
            </a:prstGeom>
            <a:ln w="19050" cap="rnd" cmpd="sng">
              <a:solidFill>
                <a:schemeClr val="bg1"/>
              </a:solidFill>
              <a:prstDash val="sysDot"/>
              <a:headEnd type="none" w="med" len="med"/>
              <a:tailEnd type="none" w="med" len="med"/>
            </a:ln>
          </p:spPr>
        </p:sp>
      </p:grpSp>
      <p:pic>
        <p:nvPicPr>
          <p:cNvPr id="22" name="图片 21" descr="timg (1)"/>
          <p:cNvPicPr>
            <a:picLocks noChangeAspect="1"/>
          </p:cNvPicPr>
          <p:nvPr userDrawn="1"/>
        </p:nvPicPr>
        <p:blipFill>
          <a:blip r:embed="rId2"/>
          <a:srcRect t="-1392" r="26943"/>
          <a:stretch>
            <a:fillRect/>
          </a:stretch>
        </p:blipFill>
        <p:spPr>
          <a:xfrm>
            <a:off x="0" y="-39370"/>
            <a:ext cx="3279140" cy="2820670"/>
          </a:xfrm>
          <a:prstGeom prst="rect">
            <a:avLst/>
          </a:prstGeom>
        </p:spPr>
      </p:pic>
      <p:pic>
        <p:nvPicPr>
          <p:cNvPr id="27" name="Picture 62"/>
          <p:cNvPicPr>
            <a:picLocks noChangeAspect="1"/>
          </p:cNvPicPr>
          <p:nvPr userDrawn="1"/>
        </p:nvPicPr>
        <p:blipFill>
          <a:blip r:embed="rId3"/>
          <a:stretch>
            <a:fillRect/>
          </a:stretch>
        </p:blipFill>
        <p:spPr>
          <a:xfrm>
            <a:off x="3243263" y="0"/>
            <a:ext cx="3011487" cy="2781300"/>
          </a:xfrm>
          <a:prstGeom prst="rect">
            <a:avLst/>
          </a:prstGeom>
          <a:noFill/>
          <a:ln w="9525">
            <a:noFill/>
          </a:ln>
        </p:spPr>
      </p:pic>
      <p:grpSp>
        <p:nvGrpSpPr>
          <p:cNvPr id="34" name="组合 33"/>
          <p:cNvGrpSpPr/>
          <p:nvPr userDrawn="1"/>
        </p:nvGrpSpPr>
        <p:grpSpPr>
          <a:xfrm>
            <a:off x="3810" y="3756660"/>
            <a:ext cx="9131935" cy="775970"/>
            <a:chOff x="6" y="5916"/>
            <a:chExt cx="14381" cy="1222"/>
          </a:xfrm>
          <a:effectLst>
            <a:outerShdw blurRad="50800" dist="38100" dir="2700000" algn="tl" rotWithShape="0">
              <a:prstClr val="black">
                <a:alpha val="40000"/>
              </a:prstClr>
            </a:outerShdw>
          </a:effectLst>
        </p:grpSpPr>
        <p:cxnSp>
          <p:nvCxnSpPr>
            <p:cNvPr id="28" name="直接连接符 27"/>
            <p:cNvCxnSpPr/>
            <p:nvPr userDrawn="1"/>
          </p:nvCxnSpPr>
          <p:spPr>
            <a:xfrm>
              <a:off x="6" y="5916"/>
              <a:ext cx="4680" cy="0"/>
            </a:xfrm>
            <a:prstGeom prst="line">
              <a:avLst/>
            </a:prstGeom>
            <a:ln w="60325" cmpd="sng">
              <a:solidFill>
                <a:srgbClr val="00349E"/>
              </a:solidFill>
              <a:prstDash val="soli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nvCxnSpPr>
          <p:spPr>
            <a:xfrm flipV="1">
              <a:off x="4591" y="7090"/>
              <a:ext cx="9796" cy="11"/>
            </a:xfrm>
            <a:prstGeom prst="line">
              <a:avLst/>
            </a:prstGeom>
            <a:ln w="60325" cmpd="sng">
              <a:solidFill>
                <a:srgbClr val="00349E"/>
              </a:solidFill>
              <a:prstDash val="soli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a:off x="4633" y="5916"/>
              <a:ext cx="0" cy="1222"/>
            </a:xfrm>
            <a:prstGeom prst="line">
              <a:avLst/>
            </a:prstGeom>
            <a:ln w="60325"/>
          </p:spPr>
          <p:style>
            <a:lnRef idx="1">
              <a:schemeClr val="accent1"/>
            </a:lnRef>
            <a:fillRef idx="0">
              <a:schemeClr val="accent1"/>
            </a:fillRef>
            <a:effectRef idx="0">
              <a:schemeClr val="accent1"/>
            </a:effectRef>
            <a:fontRef idx="minor">
              <a:schemeClr val="tx1"/>
            </a:fontRef>
          </p:style>
        </p:cxnSp>
      </p:grpSp>
      <p:pic>
        <p:nvPicPr>
          <p:cNvPr id="33" name="图片 32" descr="cover"/>
          <p:cNvPicPr>
            <a:picLocks noChangeAspect="1"/>
          </p:cNvPicPr>
          <p:nvPr userDrawn="1"/>
        </p:nvPicPr>
        <p:blipFill>
          <a:blip r:embed="rId4"/>
          <a:stretch>
            <a:fillRect/>
          </a:stretch>
        </p:blipFill>
        <p:spPr>
          <a:xfrm>
            <a:off x="901065" y="2884805"/>
            <a:ext cx="1567815" cy="2091690"/>
          </a:xfrm>
          <a:prstGeom prst="rect">
            <a:avLst/>
          </a:prstGeom>
        </p:spPr>
      </p:pic>
      <p:sp>
        <p:nvSpPr>
          <p:cNvPr id="2" name="文本框 1"/>
          <p:cNvSpPr txBox="1"/>
          <p:nvPr userDrawn="1"/>
        </p:nvSpPr>
        <p:spPr>
          <a:xfrm>
            <a:off x="4211638" y="5044440"/>
            <a:ext cx="2296795" cy="368300"/>
          </a:xfrm>
          <a:prstGeom prst="rect">
            <a:avLst/>
          </a:prstGeom>
          <a:noFill/>
          <a:effectLst>
            <a:outerShdw blurRad="50800" dist="12700" dir="5400000" algn="ctr" rotWithShape="0">
              <a:srgbClr val="000000">
                <a:alpha val="43000"/>
              </a:srgbClr>
            </a:outerShdw>
          </a:effectLst>
        </p:spPr>
        <p:txBody>
          <a:bodyPr wrap="square" rtlCol="0">
            <a:spAutoFit/>
          </a:bodyPr>
          <a:p>
            <a:pPr algn="ctr"/>
            <a:r>
              <a:rPr lang="zh-CN" altLang="en-US" sz="1800">
                <a:latin typeface="仿宋" panose="02010609060101010101" charset="-122"/>
                <a:ea typeface="仿宋" panose="02010609060101010101" charset="-122"/>
                <a:cs typeface="仿宋" panose="02010609060101010101" charset="-122"/>
              </a:rPr>
              <a:t>牟  琦  主编</a:t>
            </a:r>
            <a:endParaRPr lang="zh-CN" altLang="en-US" sz="1800">
              <a:latin typeface="仿宋" panose="02010609060101010101" charset="-122"/>
              <a:ea typeface="仿宋" panose="02010609060101010101" charset="-122"/>
              <a:cs typeface="仿宋" panose="02010609060101010101" charset="-122"/>
            </a:endParaRPr>
          </a:p>
        </p:txBody>
      </p:sp>
    </p:spTree>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98450" y="287338"/>
            <a:ext cx="6172200" cy="563562"/>
          </a:xfrm>
        </p:spPr>
        <p:txBody>
          <a:bodyPr/>
          <a:lstStyle>
            <a:lvl1pPr>
              <a:defRPr sz="2800" i="1">
                <a:latin typeface="微软雅黑" panose="020B0503020204020204" pitchFamily="34" charset="-122"/>
                <a:ea typeface="微软雅黑" panose="020B0503020204020204" pitchFamily="34" charset="-122"/>
              </a:defRPr>
            </a:lvl1pPr>
          </a:lstStyle>
          <a:p>
            <a:r>
              <a:rPr lang="en-US" altLang="zh-CN">
                <a:sym typeface="+mn-ea"/>
              </a:rPr>
              <a:t>6 </a:t>
            </a:r>
            <a:r>
              <a:rPr lang="zh-CN" altLang="en-US">
                <a:sym typeface="+mn-ea"/>
              </a:rPr>
              <a:t>半导体存储器</a:t>
            </a:r>
            <a:endParaRPr lang="zh-CN" altLang="en-US" dirty="0"/>
          </a:p>
        </p:txBody>
      </p:sp>
      <p:sp>
        <p:nvSpPr>
          <p:cNvPr id="3" name="内容占位符 2"/>
          <p:cNvSpPr>
            <a:spLocks noGrp="1"/>
          </p:cNvSpPr>
          <p:nvPr>
            <p:ph idx="1"/>
          </p:nvPr>
        </p:nvSpPr>
        <p:spPr>
          <a:xfrm>
            <a:off x="336550" y="1353458"/>
            <a:ext cx="8229600" cy="4263752"/>
          </a:xfrm>
          <a:prstGeom prst="rect">
            <a:avLst/>
          </a:prstGeom>
        </p:spPr>
        <p:txBody>
          <a:bodyPr/>
          <a:lstStyle>
            <a:lvl1pPr marL="0" indent="0">
              <a:buNone/>
              <a:defRPr b="0">
                <a:latin typeface="微软雅黑" panose="020B0503020204020204" pitchFamily="34" charset="-122"/>
                <a:ea typeface="微软雅黑" panose="020B0503020204020204" pitchFamily="34" charset="-122"/>
              </a:defRPr>
            </a:lvl1pPr>
            <a:lvl2pPr>
              <a:buFont typeface="Wingdings" panose="05000000000000000000" charset="0"/>
              <a:buChar char="n"/>
              <a:defRPr b="0">
                <a:latin typeface="微软雅黑" panose="020B0503020204020204" pitchFamily="34" charset="-122"/>
                <a:ea typeface="微软雅黑" panose="020B0503020204020204" pitchFamily="34" charset="-122"/>
              </a:defRPr>
            </a:lvl2pPr>
            <a:lvl3pPr>
              <a:buFont typeface="Wingdings" panose="05000000000000000000" charset="0"/>
              <a:buChar char="p"/>
              <a:defRPr b="0">
                <a:latin typeface="微软雅黑" panose="020B0503020204020204" pitchFamily="34" charset="-122"/>
                <a:ea typeface="微软雅黑" panose="020B0503020204020204" pitchFamily="34" charset="-122"/>
              </a:defRPr>
            </a:lvl3pPr>
            <a:lvl4pPr>
              <a:defRPr b="0">
                <a:latin typeface="微软雅黑" panose="020B0503020204020204" pitchFamily="34" charset="-122"/>
                <a:ea typeface="微软雅黑" panose="020B0503020204020204" pitchFamily="34" charset="-122"/>
              </a:defRPr>
            </a:lvl4pPr>
            <a:lvl5pPr marL="1828800" indent="0">
              <a:buNone/>
              <a:defRPr b="0">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endParaRPr lang="zh-CN" altLang="en-US"/>
          </a:p>
        </p:txBody>
      </p:sp>
    </p:spTree>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60163"/>
            <a:ext cx="8229600" cy="4263752"/>
          </a:xfrm>
          <a:prstGeom prst="rect">
            <a:avLst/>
          </a:prstGeom>
        </p:spPr>
        <p:txBody>
          <a:bodyPr/>
          <a:lstStyle>
            <a:lvl1pPr marL="0" indent="0">
              <a:lnSpc>
                <a:spcPct val="150000"/>
              </a:lnSpc>
              <a:buNone/>
              <a:defRPr sz="2400" b="0">
                <a:solidFill>
                  <a:srgbClr val="00349E"/>
                </a:solidFill>
                <a:latin typeface="微软雅黑" panose="020B0503020204020204" pitchFamily="34" charset="-122"/>
                <a:ea typeface="微软雅黑" panose="020B0503020204020204" pitchFamily="34" charset="-122"/>
              </a:defRPr>
            </a:lvl1pPr>
            <a:lvl2pPr>
              <a:lnSpc>
                <a:spcPct val="150000"/>
              </a:lnSpc>
              <a:buFont typeface="Wingdings" panose="05000000000000000000" charset="0"/>
              <a:buChar char="n"/>
              <a:defRPr sz="2000" b="0">
                <a:latin typeface="微软雅黑" panose="020B0503020204020204" pitchFamily="34" charset="-122"/>
                <a:ea typeface="微软雅黑" panose="020B0503020204020204" pitchFamily="34" charset="-122"/>
              </a:defRPr>
            </a:lvl2pPr>
            <a:lvl3pPr>
              <a:lnSpc>
                <a:spcPct val="150000"/>
              </a:lnSpc>
              <a:buFont typeface="Wingdings" panose="05000000000000000000" charset="0"/>
              <a:buChar char="p"/>
              <a:defRPr sz="1800" b="0">
                <a:latin typeface="微软雅黑" panose="020B0503020204020204" pitchFamily="34" charset="-122"/>
                <a:ea typeface="微软雅黑" panose="020B0503020204020204" pitchFamily="34" charset="-122"/>
              </a:defRPr>
            </a:lvl3pPr>
            <a:lvl4pPr>
              <a:lnSpc>
                <a:spcPct val="150000"/>
              </a:lnSpc>
              <a:defRPr sz="1600" b="0">
                <a:latin typeface="微软雅黑" panose="020B0503020204020204" pitchFamily="34" charset="-122"/>
                <a:ea typeface="微软雅黑" panose="020B0503020204020204" pitchFamily="34" charset="-122"/>
              </a:defRPr>
            </a:lvl4pPr>
            <a:lvl5pPr marL="1828800" indent="0">
              <a:buNone/>
              <a:defRPr b="0">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endParaRPr lang="zh-CN" altLang="en-US"/>
          </a:p>
        </p:txBody>
      </p:sp>
      <p:sp>
        <p:nvSpPr>
          <p:cNvPr id="6" name="矩形 5"/>
          <p:cNvSpPr/>
          <p:nvPr userDrawn="1"/>
        </p:nvSpPr>
        <p:spPr>
          <a:xfrm>
            <a:off x="-1905" y="927100"/>
            <a:ext cx="5250180" cy="575945"/>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占位符 6"/>
          <p:cNvSpPr>
            <a:spLocks noGrp="1"/>
          </p:cNvSpPr>
          <p:nvPr>
            <p:ph type="body" sz="quarter" idx="10"/>
          </p:nvPr>
        </p:nvSpPr>
        <p:spPr>
          <a:xfrm>
            <a:off x="448280" y="990630"/>
            <a:ext cx="5832475" cy="576263"/>
          </a:xfrm>
          <a:prstGeom prst="rect">
            <a:avLst/>
          </a:prstGeom>
        </p:spPr>
        <p:txBody>
          <a:bodyPr/>
          <a:lstStyle>
            <a:lvl1pPr>
              <a:buNone/>
              <a:defRPr sz="2400" b="1">
                <a:solidFill>
                  <a:srgbClr val="000000"/>
                </a:solidFill>
                <a:latin typeface="微软雅黑" panose="020B0503020204020204" pitchFamily="34" charset="-122"/>
                <a:ea typeface="微软雅黑" panose="020B0503020204020204" pitchFamily="34" charset="-122"/>
              </a:defRPr>
            </a:lvl1pPr>
            <a:lvl2pPr>
              <a:buNone/>
              <a:defRPr/>
            </a:lvl2pPr>
          </a:lstStyle>
          <a:p>
            <a:pPr lvl="0"/>
            <a:r>
              <a:rPr lang="zh-CN" altLang="en-US" dirty="0" smtClean="0"/>
              <a:t>单击此处编辑母版文本样式</a:t>
            </a:r>
            <a:endParaRPr lang="zh-CN" altLang="en-US" dirty="0" smtClean="0"/>
          </a:p>
        </p:txBody>
      </p:sp>
      <p:sp>
        <p:nvSpPr>
          <p:cNvPr id="8" name="标题 7"/>
          <p:cNvSpPr>
            <a:spLocks noGrp="1"/>
          </p:cNvSpPr>
          <p:nvPr>
            <p:ph type="title" hasCustomPrompt="1"/>
          </p:nvPr>
        </p:nvSpPr>
        <p:spPr>
          <a:xfrm>
            <a:off x="298450" y="287338"/>
            <a:ext cx="6172200" cy="563562"/>
          </a:xfrm>
        </p:spPr>
        <p:txBody>
          <a:bodyPr/>
          <a:lstStyle>
            <a:lvl1pPr>
              <a:defRPr sz="2800" i="1">
                <a:latin typeface="微软雅黑" panose="020B0503020204020204" pitchFamily="34" charset="-122"/>
                <a:ea typeface="微软雅黑" panose="020B0503020204020204" pitchFamily="34" charset="-122"/>
              </a:defRPr>
            </a:lvl1pPr>
          </a:lstStyle>
          <a:p>
            <a:r>
              <a:rPr lang="en-US" altLang="zh-CN">
                <a:sym typeface="+mn-ea"/>
              </a:rPr>
              <a:t>6 </a:t>
            </a:r>
            <a:r>
              <a:rPr lang="zh-CN" altLang="en-US">
                <a:sym typeface="+mn-ea"/>
              </a:rPr>
              <a:t>半导体存储器</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Top)">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0" name="Rectangle 16"/>
          <p:cNvSpPr>
            <a:spLocks noChangeArrowheads="1"/>
          </p:cNvSpPr>
          <p:nvPr userDrawn="1"/>
        </p:nvSpPr>
        <p:spPr bwMode="gray">
          <a:xfrm>
            <a:off x="0" y="0"/>
            <a:ext cx="9144000" cy="926465"/>
          </a:xfrm>
          <a:prstGeom prst="rect">
            <a:avLst/>
          </a:prstGeom>
          <a:gradFill rotWithShape="1">
            <a:gsLst>
              <a:gs pos="0">
                <a:schemeClr val="tx1"/>
              </a:gs>
              <a:gs pos="100000">
                <a:schemeClr val="tx2"/>
              </a:gs>
            </a:gsLst>
            <a:lin ang="0" scaled="1"/>
          </a:gradFill>
          <a:ln w="9525">
            <a:noFill/>
            <a:miter lim="800000"/>
          </a:ln>
          <a:effectLst/>
        </p:spPr>
        <p:txBody>
          <a:bodyPr wrap="none" anchor="ctr"/>
          <a:lstStyle/>
          <a:p>
            <a:endParaRPr lang="zh-CN" altLang="en-US"/>
          </a:p>
        </p:txBody>
      </p:sp>
      <p:pic>
        <p:nvPicPr>
          <p:cNvPr id="5" name="图片 4"/>
          <p:cNvPicPr>
            <a:picLocks noChangeAspect="1"/>
          </p:cNvPicPr>
          <p:nvPr userDrawn="1"/>
        </p:nvPicPr>
        <p:blipFill>
          <a:blip r:embed="rId5"/>
          <a:srcRect r="24178"/>
          <a:stretch>
            <a:fillRect/>
          </a:stretch>
        </p:blipFill>
        <p:spPr>
          <a:xfrm>
            <a:off x="6626860" y="3810"/>
            <a:ext cx="1255395" cy="921385"/>
          </a:xfrm>
          <a:prstGeom prst="rect">
            <a:avLst/>
          </a:prstGeom>
        </p:spPr>
      </p:pic>
      <p:pic>
        <p:nvPicPr>
          <p:cNvPr id="12" name="图片 11"/>
          <p:cNvPicPr>
            <a:picLocks noChangeAspect="1"/>
          </p:cNvPicPr>
          <p:nvPr userDrawn="1"/>
        </p:nvPicPr>
        <p:blipFill>
          <a:blip r:embed="rId6"/>
          <a:srcRect r="14300"/>
          <a:stretch>
            <a:fillRect/>
          </a:stretch>
        </p:blipFill>
        <p:spPr>
          <a:xfrm flipH="1">
            <a:off x="7882255" y="3810"/>
            <a:ext cx="1261745" cy="922020"/>
          </a:xfrm>
          <a:prstGeom prst="rect">
            <a:avLst/>
          </a:prstGeom>
        </p:spPr>
      </p:pic>
      <p:pic>
        <p:nvPicPr>
          <p:cNvPr id="21" name="图片 20"/>
          <p:cNvPicPr>
            <a:picLocks noChangeAspect="1"/>
          </p:cNvPicPr>
          <p:nvPr userDrawn="1"/>
        </p:nvPicPr>
        <p:blipFill>
          <a:blip r:embed="rId7"/>
          <a:srcRect r="10675"/>
          <a:stretch>
            <a:fillRect/>
          </a:stretch>
        </p:blipFill>
        <p:spPr>
          <a:xfrm flipH="1">
            <a:off x="5233670" y="3810"/>
            <a:ext cx="1393190" cy="922655"/>
          </a:xfrm>
          <a:prstGeom prst="rect">
            <a:avLst/>
          </a:prstGeom>
        </p:spPr>
      </p:pic>
      <p:sp>
        <p:nvSpPr>
          <p:cNvPr id="3089" name="Rectangle 17"/>
          <p:cNvSpPr>
            <a:spLocks noChangeArrowheads="1"/>
          </p:cNvSpPr>
          <p:nvPr userDrawn="1"/>
        </p:nvSpPr>
        <p:spPr bwMode="gray">
          <a:xfrm>
            <a:off x="0" y="6616065"/>
            <a:ext cx="9144000" cy="238125"/>
          </a:xfrm>
          <a:prstGeom prst="rect">
            <a:avLst/>
          </a:prstGeom>
          <a:gradFill rotWithShape="1">
            <a:gsLst>
              <a:gs pos="0">
                <a:schemeClr val="tx1"/>
              </a:gs>
              <a:gs pos="100000">
                <a:schemeClr val="tx2"/>
              </a:gs>
            </a:gsLst>
            <a:lin ang="0" scaled="1"/>
          </a:gradFill>
          <a:ln w="9525">
            <a:noFill/>
            <a:miter lim="800000"/>
          </a:ln>
          <a:effectLst/>
        </p:spPr>
        <p:txBody>
          <a:bodyPr wrap="none" anchor="ctr"/>
          <a:p>
            <a:endParaRPr lang="zh-CN" altLang="en-US"/>
          </a:p>
        </p:txBody>
      </p:sp>
      <p:sp>
        <p:nvSpPr>
          <p:cNvPr id="22" name="文本框 21"/>
          <p:cNvSpPr txBox="1"/>
          <p:nvPr userDrawn="1"/>
        </p:nvSpPr>
        <p:spPr>
          <a:xfrm>
            <a:off x="3808730" y="6581775"/>
            <a:ext cx="1525905" cy="275590"/>
          </a:xfrm>
          <a:prstGeom prst="rect">
            <a:avLst/>
          </a:prstGeom>
          <a:noFill/>
        </p:spPr>
        <p:txBody>
          <a:bodyPr wrap="square" rtlCol="0">
            <a:spAutoFit/>
          </a:bodyPr>
          <a:p>
            <a:r>
              <a:rPr lang="zh-CN" altLang="en-US" sz="1200">
                <a:solidFill>
                  <a:schemeClr val="bg1"/>
                </a:solidFill>
                <a:latin typeface="微软雅黑" panose="020B0503020204020204" pitchFamily="34" charset="-122"/>
                <a:ea typeface="微软雅黑" panose="020B0503020204020204" pitchFamily="34" charset="-122"/>
              </a:rPr>
              <a:t>清华大学出版社</a:t>
            </a:r>
            <a:endParaRPr lang="zh-CN" altLang="en-US" sz="1200">
              <a:solidFill>
                <a:schemeClr val="bg1"/>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iming>
    <p:tnLst>
      <p:par>
        <p:cTn id="1" dur="indefinite" restart="never" nodeType="tmRoot"/>
      </p:par>
    </p:tnLst>
  </p:timing>
  <p:hf hdr="0" ftr="0" dt="0"/>
  <p:txStyles>
    <p:titleStyle>
      <a:lvl1pPr algn="l" rtl="0" eaLnBrk="1" fontAlgn="base" hangingPunct="1">
        <a:spcBef>
          <a:spcPct val="0"/>
        </a:spcBef>
        <a:spcAft>
          <a:spcPct val="0"/>
        </a:spcAft>
        <a:defRPr sz="2000" b="1">
          <a:solidFill>
            <a:schemeClr val="bg1"/>
          </a:solidFill>
          <a:latin typeface="幼圆" pitchFamily="49" charset="-122"/>
          <a:ea typeface="幼圆" pitchFamily="49" charset="-122"/>
          <a:cs typeface="+mj-cs"/>
        </a:defRPr>
      </a:lvl1pPr>
      <a:lvl2pPr algn="l" rtl="0" eaLnBrk="1" fontAlgn="base" hangingPunct="1">
        <a:spcBef>
          <a:spcPct val="0"/>
        </a:spcBef>
        <a:spcAft>
          <a:spcPct val="0"/>
        </a:spcAft>
        <a:defRPr sz="3200" b="1">
          <a:solidFill>
            <a:schemeClr val="bg1"/>
          </a:solidFill>
          <a:latin typeface="Verdana" panose="020B0604030504040204" pitchFamily="34" charset="0"/>
        </a:defRPr>
      </a:lvl2pPr>
      <a:lvl3pPr algn="l" rtl="0" eaLnBrk="1" fontAlgn="base" hangingPunct="1">
        <a:spcBef>
          <a:spcPct val="0"/>
        </a:spcBef>
        <a:spcAft>
          <a:spcPct val="0"/>
        </a:spcAft>
        <a:defRPr sz="3200" b="1">
          <a:solidFill>
            <a:schemeClr val="bg1"/>
          </a:solidFill>
          <a:latin typeface="Verdana" panose="020B0604030504040204" pitchFamily="34" charset="0"/>
        </a:defRPr>
      </a:lvl3pPr>
      <a:lvl4pPr algn="l" rtl="0" eaLnBrk="1" fontAlgn="base" hangingPunct="1">
        <a:spcBef>
          <a:spcPct val="0"/>
        </a:spcBef>
        <a:spcAft>
          <a:spcPct val="0"/>
        </a:spcAft>
        <a:defRPr sz="3200" b="1">
          <a:solidFill>
            <a:schemeClr val="bg1"/>
          </a:solidFill>
          <a:latin typeface="Verdana" panose="020B0604030504040204" pitchFamily="34" charset="0"/>
        </a:defRPr>
      </a:lvl4pPr>
      <a:lvl5pPr algn="l" rtl="0" eaLnBrk="1" fontAlgn="base" hangingPunct="1">
        <a:spcBef>
          <a:spcPct val="0"/>
        </a:spcBef>
        <a:spcAft>
          <a:spcPct val="0"/>
        </a:spcAft>
        <a:defRPr sz="3200" b="1">
          <a:solidFill>
            <a:schemeClr val="bg1"/>
          </a:solidFill>
          <a:latin typeface="Verdana" panose="020B0604030504040204" pitchFamily="34" charset="0"/>
        </a:defRPr>
      </a:lvl5pPr>
      <a:lvl6pPr marL="457200" algn="l" rtl="0" eaLnBrk="1" fontAlgn="base" hangingPunct="1">
        <a:spcBef>
          <a:spcPct val="0"/>
        </a:spcBef>
        <a:spcAft>
          <a:spcPct val="0"/>
        </a:spcAft>
        <a:defRPr sz="3200" b="1">
          <a:solidFill>
            <a:schemeClr val="bg1"/>
          </a:solidFill>
          <a:latin typeface="Verdana" panose="020B0604030504040204" pitchFamily="34" charset="0"/>
        </a:defRPr>
      </a:lvl6pPr>
      <a:lvl7pPr marL="914400" algn="l" rtl="0" eaLnBrk="1" fontAlgn="base" hangingPunct="1">
        <a:spcBef>
          <a:spcPct val="0"/>
        </a:spcBef>
        <a:spcAft>
          <a:spcPct val="0"/>
        </a:spcAft>
        <a:defRPr sz="3200" b="1">
          <a:solidFill>
            <a:schemeClr val="bg1"/>
          </a:solidFill>
          <a:latin typeface="Verdana" panose="020B0604030504040204" pitchFamily="34" charset="0"/>
        </a:defRPr>
      </a:lvl7pPr>
      <a:lvl8pPr marL="1371600" algn="l" rtl="0" eaLnBrk="1" fontAlgn="base" hangingPunct="1">
        <a:spcBef>
          <a:spcPct val="0"/>
        </a:spcBef>
        <a:spcAft>
          <a:spcPct val="0"/>
        </a:spcAft>
        <a:defRPr sz="3200" b="1">
          <a:solidFill>
            <a:schemeClr val="bg1"/>
          </a:solidFill>
          <a:latin typeface="Verdana" panose="020B0604030504040204" pitchFamily="34" charset="0"/>
        </a:defRPr>
      </a:lvl8pPr>
      <a:lvl9pPr marL="1828800" algn="l" rtl="0" eaLnBrk="1" fontAlgn="base" hangingPunct="1">
        <a:spcBef>
          <a:spcPct val="0"/>
        </a:spcBef>
        <a:spcAft>
          <a:spcPct val="0"/>
        </a:spcAft>
        <a:defRPr sz="3200" b="1">
          <a:solidFill>
            <a:schemeClr val="bg1"/>
          </a:solidFill>
          <a:latin typeface="Verdana" panose="020B0604030504040204" pitchFamily="34" charset="0"/>
        </a:defRPr>
      </a:lvl9pPr>
    </p:titleStyle>
    <p:body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GIF"/></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tiff"/></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tiff"/></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3.wmf"/><Relationship Id="rId7" Type="http://schemas.openxmlformats.org/officeDocument/2006/relationships/oleObject" Target="../embeddings/oleObject4.bin"/><Relationship Id="rId6" Type="http://schemas.openxmlformats.org/officeDocument/2006/relationships/image" Target="../media/image12.wmf"/><Relationship Id="rId5" Type="http://schemas.openxmlformats.org/officeDocument/2006/relationships/oleObject" Target="../embeddings/oleObject3.bin"/><Relationship Id="rId4" Type="http://schemas.openxmlformats.org/officeDocument/2006/relationships/image" Target="../media/image11.wmf"/><Relationship Id="rId3" Type="http://schemas.openxmlformats.org/officeDocument/2006/relationships/oleObject" Target="../embeddings/oleObject2.bin"/><Relationship Id="rId2" Type="http://schemas.openxmlformats.org/officeDocument/2006/relationships/image" Target="../media/image10.wmf"/><Relationship Id="rId10" Type="http://schemas.openxmlformats.org/officeDocument/2006/relationships/vmlDrawing" Target="../drawings/vmlDrawing1.vml"/><Relationship Id="rId1"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3.xml"/><Relationship Id="rId4" Type="http://schemas.openxmlformats.org/officeDocument/2006/relationships/image" Target="../media/image10.wmf"/><Relationship Id="rId3" Type="http://schemas.openxmlformats.org/officeDocument/2006/relationships/oleObject" Target="../embeddings/oleObject6.bin"/><Relationship Id="rId2" Type="http://schemas.openxmlformats.org/officeDocument/2006/relationships/image" Target="../media/image13.wmf"/><Relationship Id="rId1" Type="http://schemas.openxmlformats.org/officeDocument/2006/relationships/oleObject" Target="../embeddings/oleObject5.bin"/></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tiff"/><Relationship Id="rId1" Type="http://schemas.openxmlformats.org/officeDocument/2006/relationships/image" Target="../media/image3.tiff"/></Relationships>
</file>

<file path=ppt/slides/_rels/slide17.xml.rels><?xml version="1.0" encoding="UTF-8" standalone="yes"?>
<Relationships xmlns="http://schemas.openxmlformats.org/package/2006/relationships"><Relationship Id="rId7" Type="http://schemas.openxmlformats.org/officeDocument/2006/relationships/vmlDrawing" Target="../drawings/vmlDrawing3.vml"/><Relationship Id="rId6" Type="http://schemas.openxmlformats.org/officeDocument/2006/relationships/slideLayout" Target="../slideLayouts/slideLayout3.xml"/><Relationship Id="rId5" Type="http://schemas.openxmlformats.org/officeDocument/2006/relationships/image" Target="../media/image17.wmf"/><Relationship Id="rId4" Type="http://schemas.openxmlformats.org/officeDocument/2006/relationships/oleObject" Target="../embeddings/oleObject7.bin"/><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tiff"/><Relationship Id="rId1" Type="http://schemas.openxmlformats.org/officeDocument/2006/relationships/image" Target="../media/image5.tiff"/></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tif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wmf"/></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tif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tiff"/><Relationship Id="rId1" Type="http://schemas.openxmlformats.org/officeDocument/2006/relationships/image" Target="../media/image10.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tiff"/></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emf"/></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tiff"/></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tiff"/></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tiff"/></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0.png"/><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419860"/>
            <a:ext cx="8229600" cy="5116830"/>
          </a:xfrm>
        </p:spPr>
        <p:txBody>
          <a:bodyPr/>
          <a:p>
            <a:pPr latinLnBrk="0">
              <a:lnSpc>
                <a:spcPts val="3500"/>
              </a:lnSpc>
              <a:spcBef>
                <a:spcPts val="0"/>
              </a:spcBef>
            </a:pPr>
            <a:r>
              <a:rPr lang="zh-CN" altLang="en-US" sz="2000">
                <a:solidFill>
                  <a:srgbClr val="FF0000"/>
                </a:solidFill>
              </a:rPr>
              <a:t>3. 功耗</a:t>
            </a:r>
            <a:endParaRPr lang="zh-CN" altLang="en-US" sz="2000"/>
          </a:p>
          <a:p>
            <a:pPr latinLnBrk="0">
              <a:lnSpc>
                <a:spcPts val="3500"/>
              </a:lnSpc>
              <a:spcBef>
                <a:spcPts val="0"/>
              </a:spcBef>
            </a:pPr>
            <a:r>
              <a:rPr lang="zh-CN" altLang="en-US" sz="2000"/>
              <a:t>        半导体存储器属于大规模集成电路，集成度高、体积小，但是不易散热，因此在保证速度的前提下应尽量减小功耗。</a:t>
            </a:r>
            <a:endParaRPr lang="zh-CN" altLang="en-US" sz="2000"/>
          </a:p>
          <a:p>
            <a:pPr latinLnBrk="0">
              <a:lnSpc>
                <a:spcPts val="3500"/>
              </a:lnSpc>
              <a:spcBef>
                <a:spcPts val="0"/>
              </a:spcBef>
            </a:pPr>
            <a:r>
              <a:rPr lang="zh-CN" altLang="en-US" sz="2000">
                <a:solidFill>
                  <a:srgbClr val="FF0000"/>
                </a:solidFill>
              </a:rPr>
              <a:t>4. 可靠性</a:t>
            </a:r>
            <a:endParaRPr lang="zh-CN" altLang="en-US" sz="2000">
              <a:solidFill>
                <a:srgbClr val="FF0000"/>
              </a:solidFill>
            </a:endParaRPr>
          </a:p>
          <a:p>
            <a:pPr latinLnBrk="0">
              <a:lnSpc>
                <a:spcPts val="3500"/>
              </a:lnSpc>
              <a:spcBef>
                <a:spcPts val="0"/>
              </a:spcBef>
            </a:pPr>
            <a:r>
              <a:rPr lang="zh-CN" altLang="en-US" sz="2000"/>
              <a:t>        指存储器对电磁场、温度变化等因素造成干扰的抵抗能力（电磁兼容性），以及在高速使用时也能正确地存取（动态可靠性）。</a:t>
            </a:r>
            <a:endParaRPr lang="zh-CN" altLang="en-US" sz="2000"/>
          </a:p>
          <a:p>
            <a:pPr latinLnBrk="0">
              <a:lnSpc>
                <a:spcPts val="3500"/>
              </a:lnSpc>
              <a:spcBef>
                <a:spcPts val="0"/>
              </a:spcBef>
            </a:pPr>
            <a:r>
              <a:rPr lang="zh-CN" altLang="en-US" sz="2000">
                <a:solidFill>
                  <a:srgbClr val="FF0000"/>
                </a:solidFill>
              </a:rPr>
              <a:t>5. 集成度</a:t>
            </a:r>
            <a:endParaRPr lang="zh-CN" altLang="en-US" sz="2000">
              <a:solidFill>
                <a:srgbClr val="FF0000"/>
              </a:solidFill>
            </a:endParaRPr>
          </a:p>
          <a:p>
            <a:pPr latinLnBrk="0">
              <a:lnSpc>
                <a:spcPts val="3500"/>
              </a:lnSpc>
              <a:spcBef>
                <a:spcPts val="0"/>
              </a:spcBef>
            </a:pPr>
            <a:r>
              <a:rPr lang="zh-CN" altLang="en-US" sz="2000"/>
              <a:t>       指在一块数平方毫米芯片上所制作的基本存储单元数，常以“位/片”表示，也可以用“字节／片”表示。</a:t>
            </a:r>
            <a:endParaRPr lang="zh-CN" altLang="en-US" sz="2000"/>
          </a:p>
          <a:p>
            <a:pPr latinLnBrk="0">
              <a:lnSpc>
                <a:spcPts val="3500"/>
              </a:lnSpc>
              <a:spcBef>
                <a:spcPts val="0"/>
              </a:spcBef>
            </a:pPr>
            <a:r>
              <a:rPr lang="zh-CN" altLang="en-US" sz="2000">
                <a:solidFill>
                  <a:srgbClr val="FF0000"/>
                </a:solidFill>
              </a:rPr>
              <a:t>6. 其他</a:t>
            </a:r>
            <a:r>
              <a:rPr lang="zh-CN" altLang="en-US" sz="2000"/>
              <a:t>。还应考虑输入、输出电平是否与外电路兼容，对CPU总线负载能力的要求，使用是否方便灵活以及成本价格等。</a:t>
            </a:r>
            <a:endParaRPr lang="zh-CN" altLang="en-US" sz="2000"/>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275590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6.1 概述</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543685"/>
            <a:ext cx="8229600" cy="1142365"/>
          </a:xfrm>
        </p:spPr>
        <p:txBody>
          <a:bodyPr/>
          <a:p>
            <a:pPr latinLnBrk="0">
              <a:lnSpc>
                <a:spcPts val="4000"/>
              </a:lnSpc>
              <a:spcBef>
                <a:spcPts val="0"/>
              </a:spcBef>
            </a:pPr>
            <a:r>
              <a:rPr lang="zh-CN" altLang="en-US" sz="2000"/>
              <a:t>6.1.3存储器的分级结构</a:t>
            </a:r>
            <a:endParaRPr lang="zh-CN" altLang="en-US" sz="2000"/>
          </a:p>
          <a:p>
            <a:pPr latinLnBrk="0">
              <a:lnSpc>
                <a:spcPts val="4000"/>
              </a:lnSpc>
              <a:spcBef>
                <a:spcPts val="0"/>
              </a:spcBef>
            </a:pPr>
            <a:r>
              <a:rPr lang="zh-CN" altLang="en-US" sz="2000"/>
              <a:t>      目前通常采用多级存储器体系结构，如图6.2所示。</a:t>
            </a:r>
            <a:endParaRPr lang="zh-CN" altLang="en-US" sz="2000"/>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275590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6.1 概述</a:t>
            </a:r>
          </a:p>
        </p:txBody>
      </p:sp>
      <p:pic>
        <p:nvPicPr>
          <p:cNvPr id="2" name="图片 40" descr="311"/>
          <p:cNvPicPr>
            <a:picLocks noChangeAspect="1"/>
          </p:cNvPicPr>
          <p:nvPr/>
        </p:nvPicPr>
        <p:blipFill>
          <a:blip r:embed="rId1"/>
          <a:srcRect b="12740"/>
          <a:stretch>
            <a:fillRect/>
          </a:stretch>
        </p:blipFill>
        <p:spPr>
          <a:xfrm>
            <a:off x="2083435" y="2860040"/>
            <a:ext cx="4976495" cy="2601595"/>
          </a:xfrm>
          <a:prstGeom prst="rect">
            <a:avLst/>
          </a:prstGeom>
          <a:noFill/>
          <a:ln w="9525">
            <a:noFill/>
          </a:ln>
        </p:spPr>
      </p:pic>
      <p:sp>
        <p:nvSpPr>
          <p:cNvPr id="7" name="文本框 6"/>
          <p:cNvSpPr txBox="1"/>
          <p:nvPr/>
        </p:nvSpPr>
        <p:spPr>
          <a:xfrm>
            <a:off x="2854960" y="5541645"/>
            <a:ext cx="2870835" cy="337185"/>
          </a:xfrm>
          <a:prstGeom prst="rect">
            <a:avLst/>
          </a:prstGeom>
          <a:noFill/>
        </p:spPr>
        <p:txBody>
          <a:bodyPr wrap="square" rtlCol="0">
            <a:spAutoFit/>
          </a:bodyPr>
          <a:p>
            <a:pPr algn="ctr"/>
            <a:r>
              <a:rPr lang="zh-CN" altLang="en-US" sz="1600" b="1"/>
              <a:t>图6.2 存储系统的分级结构</a:t>
            </a:r>
            <a:endParaRPr lang="zh-CN" altLang="en-US" sz="1600"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374775"/>
            <a:ext cx="8229600" cy="1828800"/>
          </a:xfrm>
        </p:spPr>
        <p:txBody>
          <a:bodyPr/>
          <a:p>
            <a:pPr latinLnBrk="0">
              <a:lnSpc>
                <a:spcPts val="3500"/>
              </a:lnSpc>
              <a:spcBef>
                <a:spcPts val="0"/>
              </a:spcBef>
            </a:pPr>
            <a:r>
              <a:rPr lang="zh-CN" altLang="en-US" sz="2000"/>
              <a:t>6.2.1静态MOS存储器</a:t>
            </a:r>
            <a:endParaRPr lang="zh-CN" altLang="en-US" sz="2000"/>
          </a:p>
          <a:p>
            <a:pPr latinLnBrk="0">
              <a:lnSpc>
                <a:spcPts val="3500"/>
              </a:lnSpc>
              <a:spcBef>
                <a:spcPts val="0"/>
              </a:spcBef>
            </a:pPr>
            <a:r>
              <a:rPr lang="zh-CN" altLang="en-US" sz="2000"/>
              <a:t>1. 基本存储元</a:t>
            </a:r>
            <a:endParaRPr lang="zh-CN" altLang="en-US" sz="2000"/>
          </a:p>
          <a:p>
            <a:pPr latinLnBrk="0">
              <a:lnSpc>
                <a:spcPts val="3500"/>
              </a:lnSpc>
              <a:spcBef>
                <a:spcPts val="0"/>
              </a:spcBef>
            </a:pPr>
            <a:r>
              <a:rPr lang="zh-CN" altLang="en-US" sz="2000"/>
              <a:t>      </a:t>
            </a:r>
            <a:r>
              <a:rPr lang="zh-CN" altLang="en-US" sz="2000">
                <a:solidFill>
                  <a:srgbClr val="FF0000"/>
                </a:solidFill>
              </a:rPr>
              <a:t>基本存储元</a:t>
            </a:r>
            <a:r>
              <a:rPr lang="zh-CN" altLang="en-US" sz="2000"/>
              <a:t>是组成存储器的基础和核心，它用来存储1位二进制信息。静态存储器的基本存储元电路如图6.3所示。</a:t>
            </a:r>
            <a:endParaRPr lang="zh-CN" altLang="en-US" sz="2000"/>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6.2随机读/写存储器</a:t>
            </a:r>
          </a:p>
        </p:txBody>
      </p:sp>
      <p:pic>
        <p:nvPicPr>
          <p:cNvPr id="2" name="图片 2" descr="5t2"/>
          <p:cNvPicPr>
            <a:picLocks noChangeAspect="1"/>
          </p:cNvPicPr>
          <p:nvPr/>
        </p:nvPicPr>
        <p:blipFill>
          <a:blip r:embed="rId1"/>
          <a:stretch>
            <a:fillRect/>
          </a:stretch>
        </p:blipFill>
        <p:spPr>
          <a:xfrm>
            <a:off x="2208530" y="3203575"/>
            <a:ext cx="4726305" cy="2933700"/>
          </a:xfrm>
          <a:prstGeom prst="rect">
            <a:avLst/>
          </a:prstGeom>
          <a:noFill/>
          <a:ln w="9525">
            <a:noFill/>
          </a:ln>
        </p:spPr>
      </p:pic>
      <p:sp>
        <p:nvSpPr>
          <p:cNvPr id="7" name="文本框 6"/>
          <p:cNvSpPr txBox="1"/>
          <p:nvPr/>
        </p:nvSpPr>
        <p:spPr>
          <a:xfrm>
            <a:off x="3305810" y="6228715"/>
            <a:ext cx="3164840" cy="306705"/>
          </a:xfrm>
          <a:prstGeom prst="rect">
            <a:avLst/>
          </a:prstGeom>
          <a:noFill/>
        </p:spPr>
        <p:txBody>
          <a:bodyPr wrap="square" rtlCol="0">
            <a:spAutoFit/>
          </a:bodyPr>
          <a:p>
            <a:pPr algn="ctr"/>
            <a:r>
              <a:rPr lang="zh-CN" altLang="en-US" sz="1400" b="1"/>
              <a:t>图6.</a:t>
            </a:r>
            <a:r>
              <a:rPr lang="en-US" altLang="zh-CN" sz="1400" b="1"/>
              <a:t>3</a:t>
            </a:r>
            <a:r>
              <a:rPr lang="zh-CN" altLang="en-US" sz="1400" b="1"/>
              <a:t> 静态存储器存储元电路</a:t>
            </a:r>
            <a:endParaRPr lang="zh-CN" altLang="en-US" sz="1400"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13080" y="1450975"/>
            <a:ext cx="8229600" cy="1142365"/>
          </a:xfrm>
        </p:spPr>
        <p:txBody>
          <a:bodyPr/>
          <a:p>
            <a:pPr latinLnBrk="0">
              <a:lnSpc>
                <a:spcPts val="2500"/>
              </a:lnSpc>
              <a:spcBef>
                <a:spcPts val="0"/>
              </a:spcBef>
            </a:pPr>
            <a:r>
              <a:rPr lang="zh-CN" altLang="en-US" sz="2000"/>
              <a:t>2. SRAM的组成</a:t>
            </a:r>
            <a:endParaRPr lang="zh-CN" altLang="en-US" sz="2000"/>
          </a:p>
          <a:p>
            <a:pPr latinLnBrk="0">
              <a:lnSpc>
                <a:spcPts val="2500"/>
              </a:lnSpc>
              <a:spcBef>
                <a:spcPts val="0"/>
              </a:spcBef>
            </a:pPr>
            <a:r>
              <a:rPr lang="zh-CN" altLang="en-US" sz="2000"/>
              <a:t>    </a:t>
            </a:r>
            <a:r>
              <a:rPr lang="en-US" altLang="zh-CN" sz="2000"/>
              <a:t>SRAM</a:t>
            </a:r>
            <a:r>
              <a:rPr lang="zh-CN" altLang="en-US" sz="2000"/>
              <a:t>存储体是一个由64×64=4096个六管静态存储电路组成的存储矩阵，结构图如图6.4所示</a:t>
            </a:r>
            <a:endParaRPr lang="zh-CN" altLang="en-US" sz="2000"/>
          </a:p>
        </p:txBody>
      </p:sp>
      <p:sp>
        <p:nvSpPr>
          <p:cNvPr id="5" name="标题 4"/>
          <p:cNvSpPr>
            <a:spLocks noGrp="1"/>
          </p:cNvSpPr>
          <p:nvPr>
            <p:ph type="title"/>
          </p:nvPr>
        </p:nvSpPr>
        <p:spPr/>
        <p:txBody>
          <a:bodyPr/>
          <a:p>
            <a:endParaRPr lang="zh-CN" altLang="en-US"/>
          </a:p>
        </p:txBody>
      </p:sp>
      <p:sp>
        <p:nvSpPr>
          <p:cNvPr id="4"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6.2随机读/写存储器</a:t>
            </a:r>
          </a:p>
        </p:txBody>
      </p:sp>
      <p:pic>
        <p:nvPicPr>
          <p:cNvPr id="2" name="图片 3" descr="5t3"/>
          <p:cNvPicPr>
            <a:picLocks noChangeAspect="1"/>
          </p:cNvPicPr>
          <p:nvPr/>
        </p:nvPicPr>
        <p:blipFill>
          <a:blip r:embed="rId1"/>
          <a:stretch>
            <a:fillRect/>
          </a:stretch>
        </p:blipFill>
        <p:spPr>
          <a:xfrm>
            <a:off x="706755" y="2446655"/>
            <a:ext cx="7841615" cy="3823335"/>
          </a:xfrm>
          <a:prstGeom prst="rect">
            <a:avLst/>
          </a:prstGeom>
          <a:noFill/>
          <a:ln w="9525">
            <a:noFill/>
          </a:ln>
        </p:spPr>
      </p:pic>
      <p:sp>
        <p:nvSpPr>
          <p:cNvPr id="7" name="文本框 6"/>
          <p:cNvSpPr txBox="1"/>
          <p:nvPr/>
        </p:nvSpPr>
        <p:spPr>
          <a:xfrm>
            <a:off x="3130550" y="6337300"/>
            <a:ext cx="2994660" cy="306705"/>
          </a:xfrm>
          <a:prstGeom prst="rect">
            <a:avLst/>
          </a:prstGeom>
          <a:noFill/>
        </p:spPr>
        <p:txBody>
          <a:bodyPr wrap="square" rtlCol="0">
            <a:spAutoFit/>
          </a:bodyPr>
          <a:p>
            <a:pPr algn="ctr"/>
            <a:r>
              <a:rPr lang="zh-CN" altLang="en-US" sz="1400" b="1"/>
              <a:t>图6.</a:t>
            </a:r>
            <a:r>
              <a:rPr lang="en-US" altLang="zh-CN" sz="1400" b="1"/>
              <a:t>4</a:t>
            </a:r>
            <a:r>
              <a:rPr lang="zh-CN" altLang="en-US" sz="1400" b="1"/>
              <a:t> </a:t>
            </a:r>
            <a:r>
              <a:rPr lang="en-US" altLang="zh-CN" sz="1400" b="1"/>
              <a:t>SRAM</a:t>
            </a:r>
            <a:r>
              <a:rPr lang="zh-CN" altLang="en-US" sz="1400" b="1">
                <a:ea typeface="宋体" panose="02010600030101010101" pitchFamily="2" charset="-122"/>
              </a:rPr>
              <a:t>存储体结构图</a:t>
            </a:r>
            <a:endParaRPr lang="zh-CN" altLang="en-US" sz="1400" b="1">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464945"/>
            <a:ext cx="8229600" cy="4384040"/>
          </a:xfrm>
        </p:spPr>
        <p:txBody>
          <a:bodyPr/>
          <a:p>
            <a:pPr latinLnBrk="0">
              <a:lnSpc>
                <a:spcPts val="4000"/>
              </a:lnSpc>
              <a:spcBef>
                <a:spcPts val="0"/>
              </a:spcBef>
            </a:pPr>
            <a:r>
              <a:rPr lang="zh-CN" altLang="en-US" sz="2000"/>
              <a:t>3. SRAM的读/写过程</a:t>
            </a:r>
            <a:endParaRPr lang="zh-CN" altLang="en-US" sz="2000"/>
          </a:p>
          <a:p>
            <a:pPr latinLnBrk="0">
              <a:lnSpc>
                <a:spcPts val="4000"/>
              </a:lnSpc>
              <a:spcBef>
                <a:spcPts val="0"/>
              </a:spcBef>
            </a:pPr>
            <a:r>
              <a:rPr lang="zh-CN" altLang="en-US" sz="2000"/>
              <a:t>⑴ 读出过程</a:t>
            </a:r>
            <a:endParaRPr lang="zh-CN" altLang="en-US" sz="2000"/>
          </a:p>
          <a:p>
            <a:pPr latinLnBrk="0">
              <a:lnSpc>
                <a:spcPts val="4000"/>
              </a:lnSpc>
              <a:spcBef>
                <a:spcPts val="0"/>
              </a:spcBef>
            </a:pPr>
            <a:r>
              <a:rPr lang="zh-CN" altLang="en-US" sz="2000"/>
              <a:t>① 地址码A0～A11加到RAM芯片的地址输入端，经X与Y地址译码器译码，产生行选与列选信号，选中某一存储单元，该单元中存储的代码，经一定时间，出现在I/O电路的输入端。I/O电路对读出的信号进行放大、整形，送至输出缓冲寄存器。</a:t>
            </a:r>
            <a:endParaRPr lang="zh-CN" altLang="en-US" sz="2000"/>
          </a:p>
          <a:p>
            <a:pPr latinLnBrk="0">
              <a:lnSpc>
                <a:spcPts val="4000"/>
              </a:lnSpc>
              <a:spcBef>
                <a:spcPts val="0"/>
              </a:spcBef>
            </a:pPr>
            <a:r>
              <a:rPr lang="zh-CN" altLang="en-US" sz="2000"/>
              <a:t>② 在送上地址码的同时，还要送上读/写控制信号（R/    或      、     ）和片选信号（     ）。</a:t>
            </a:r>
            <a:endParaRPr lang="zh-CN" altLang="en-US" sz="2000"/>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6.2随机读/写存储器</a:t>
            </a:r>
          </a:p>
        </p:txBody>
      </p:sp>
      <p:graphicFrame>
        <p:nvGraphicFramePr>
          <p:cNvPr id="4" name="对象 57"/>
          <p:cNvGraphicFramePr>
            <a:graphicFrameLocks noChangeAspect="1"/>
          </p:cNvGraphicFramePr>
          <p:nvPr/>
        </p:nvGraphicFramePr>
        <p:xfrm>
          <a:off x="6590665" y="4671695"/>
          <a:ext cx="325120" cy="346075"/>
        </p:xfrm>
        <a:graphic>
          <a:graphicData uri="http://schemas.openxmlformats.org/presentationml/2006/ole">
            <mc:AlternateContent xmlns:mc="http://schemas.openxmlformats.org/markup-compatibility/2006">
              <mc:Choice xmlns:v="urn:schemas-microsoft-com:vml" Requires="v">
                <p:oleObj spid="_x0000_s7" name="" r:id="rId1" imgW="203200" imgH="215900" progId="Equation.KSEE3">
                  <p:embed/>
                </p:oleObj>
              </mc:Choice>
              <mc:Fallback>
                <p:oleObj name="" r:id="rId1" imgW="203200" imgH="215900" progId="Equation.KSEE3">
                  <p:embed/>
                  <p:pic>
                    <p:nvPicPr>
                      <p:cNvPr id="0" name="图片 6"/>
                      <p:cNvPicPr/>
                      <p:nvPr/>
                    </p:nvPicPr>
                    <p:blipFill>
                      <a:blip r:embed="rId2"/>
                      <a:stretch>
                        <a:fillRect/>
                      </a:stretch>
                    </p:blipFill>
                    <p:spPr>
                      <a:xfrm>
                        <a:off x="6590665" y="4671695"/>
                        <a:ext cx="325120" cy="346075"/>
                      </a:xfrm>
                      <a:prstGeom prst="rect">
                        <a:avLst/>
                      </a:prstGeom>
                      <a:noFill/>
                      <a:ln w="38100">
                        <a:noFill/>
                        <a:miter/>
                      </a:ln>
                    </p:spPr>
                  </p:pic>
                </p:oleObj>
              </mc:Fallback>
            </mc:AlternateContent>
          </a:graphicData>
        </a:graphic>
      </p:graphicFrame>
      <p:graphicFrame>
        <p:nvGraphicFramePr>
          <p:cNvPr id="2" name="对象 61"/>
          <p:cNvGraphicFramePr>
            <a:graphicFrameLocks noChangeAspect="1"/>
          </p:cNvGraphicFramePr>
          <p:nvPr/>
        </p:nvGraphicFramePr>
        <p:xfrm>
          <a:off x="7182485" y="4671695"/>
          <a:ext cx="448310" cy="342265"/>
        </p:xfrm>
        <a:graphic>
          <a:graphicData uri="http://schemas.openxmlformats.org/presentationml/2006/ole">
            <mc:AlternateContent xmlns:mc="http://schemas.openxmlformats.org/markup-compatibility/2006">
              <mc:Choice xmlns:v="urn:schemas-microsoft-com:vml" Requires="v">
                <p:oleObj spid="_x0000_s8" name="" r:id="rId3" imgW="266700" imgH="203200" progId="Equation.KSEE3">
                  <p:embed/>
                </p:oleObj>
              </mc:Choice>
              <mc:Fallback>
                <p:oleObj name="" r:id="rId3" imgW="266700" imgH="203200" progId="Equation.KSEE3">
                  <p:embed/>
                  <p:pic>
                    <p:nvPicPr>
                      <p:cNvPr id="0" name="图片 7"/>
                      <p:cNvPicPr/>
                      <p:nvPr/>
                    </p:nvPicPr>
                    <p:blipFill>
                      <a:blip r:embed="rId4"/>
                      <a:stretch>
                        <a:fillRect/>
                      </a:stretch>
                    </p:blipFill>
                    <p:spPr>
                      <a:xfrm>
                        <a:off x="7182485" y="4671695"/>
                        <a:ext cx="448310" cy="342265"/>
                      </a:xfrm>
                      <a:prstGeom prst="rect">
                        <a:avLst/>
                      </a:prstGeom>
                      <a:noFill/>
                      <a:ln w="38100">
                        <a:noFill/>
                        <a:miter/>
                      </a:ln>
                    </p:spPr>
                  </p:pic>
                </p:oleObj>
              </mc:Fallback>
            </mc:AlternateContent>
          </a:graphicData>
        </a:graphic>
      </p:graphicFrame>
      <p:graphicFrame>
        <p:nvGraphicFramePr>
          <p:cNvPr id="9" name="对象 62"/>
          <p:cNvGraphicFramePr>
            <a:graphicFrameLocks noChangeAspect="1"/>
          </p:cNvGraphicFramePr>
          <p:nvPr/>
        </p:nvGraphicFramePr>
        <p:xfrm>
          <a:off x="7752715" y="4671695"/>
          <a:ext cx="494665" cy="350520"/>
        </p:xfrm>
        <a:graphic>
          <a:graphicData uri="http://schemas.openxmlformats.org/presentationml/2006/ole">
            <mc:AlternateContent xmlns:mc="http://schemas.openxmlformats.org/markup-compatibility/2006">
              <mc:Choice xmlns:v="urn:schemas-microsoft-com:vml" Requires="v">
                <p:oleObj spid="_x0000_s10" name="" r:id="rId5" imgW="304800" imgH="215900" progId="Equation.KSEE3">
                  <p:embed/>
                </p:oleObj>
              </mc:Choice>
              <mc:Fallback>
                <p:oleObj name="" r:id="rId5" imgW="304800" imgH="215900" progId="Equation.KSEE3">
                  <p:embed/>
                  <p:pic>
                    <p:nvPicPr>
                      <p:cNvPr id="0" name="图片 8"/>
                      <p:cNvPicPr/>
                      <p:nvPr/>
                    </p:nvPicPr>
                    <p:blipFill>
                      <a:blip r:embed="rId6"/>
                      <a:stretch>
                        <a:fillRect/>
                      </a:stretch>
                    </p:blipFill>
                    <p:spPr>
                      <a:xfrm>
                        <a:off x="7752715" y="4671695"/>
                        <a:ext cx="494665" cy="350520"/>
                      </a:xfrm>
                      <a:prstGeom prst="rect">
                        <a:avLst/>
                      </a:prstGeom>
                      <a:noFill/>
                      <a:ln w="38100">
                        <a:noFill/>
                        <a:miter/>
                      </a:ln>
                    </p:spPr>
                  </p:pic>
                </p:oleObj>
              </mc:Fallback>
            </mc:AlternateContent>
          </a:graphicData>
        </a:graphic>
      </p:graphicFrame>
      <p:graphicFrame>
        <p:nvGraphicFramePr>
          <p:cNvPr id="11" name="对象 -2147482500"/>
          <p:cNvGraphicFramePr>
            <a:graphicFrameLocks noChangeAspect="1"/>
          </p:cNvGraphicFramePr>
          <p:nvPr/>
        </p:nvGraphicFramePr>
        <p:xfrm>
          <a:off x="2070100" y="5219700"/>
          <a:ext cx="374650" cy="353695"/>
        </p:xfrm>
        <a:graphic>
          <a:graphicData uri="http://schemas.openxmlformats.org/presentationml/2006/ole">
            <mc:AlternateContent xmlns:mc="http://schemas.openxmlformats.org/markup-compatibility/2006">
              <mc:Choice xmlns:v="urn:schemas-microsoft-com:vml" Requires="v">
                <p:oleObj spid="_x0000_s12" name="" r:id="rId7" imgW="228600" imgH="215900" progId="Equation.KSEE3">
                  <p:embed/>
                </p:oleObj>
              </mc:Choice>
              <mc:Fallback>
                <p:oleObj name="" r:id="rId7" imgW="228600" imgH="215900" progId="Equation.KSEE3">
                  <p:embed/>
                  <p:pic>
                    <p:nvPicPr>
                      <p:cNvPr id="0" name="图片 9"/>
                      <p:cNvPicPr/>
                      <p:nvPr/>
                    </p:nvPicPr>
                    <p:blipFill>
                      <a:blip r:embed="rId8"/>
                      <a:stretch>
                        <a:fillRect/>
                      </a:stretch>
                    </p:blipFill>
                    <p:spPr>
                      <a:xfrm>
                        <a:off x="2070100" y="5219700"/>
                        <a:ext cx="374650" cy="353695"/>
                      </a:xfrm>
                      <a:prstGeom prst="rect">
                        <a:avLst/>
                      </a:prstGeom>
                      <a:noFill/>
                      <a:ln w="38100">
                        <a:noFill/>
                        <a:miter/>
                      </a:ln>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610995"/>
            <a:ext cx="8229600" cy="4194175"/>
          </a:xfrm>
        </p:spPr>
        <p:txBody>
          <a:bodyPr/>
          <a:p>
            <a:pPr latinLnBrk="0">
              <a:lnSpc>
                <a:spcPts val="4000"/>
              </a:lnSpc>
              <a:spcBef>
                <a:spcPts val="0"/>
              </a:spcBef>
            </a:pPr>
            <a:r>
              <a:rPr lang="zh-CN" altLang="en-US" sz="2000"/>
              <a:t>⑵ 写入过程</a:t>
            </a:r>
            <a:endParaRPr lang="zh-CN" altLang="en-US" sz="2000"/>
          </a:p>
          <a:p>
            <a:pPr latinLnBrk="0">
              <a:lnSpc>
                <a:spcPts val="4000"/>
              </a:lnSpc>
              <a:spcBef>
                <a:spcPts val="0"/>
              </a:spcBef>
            </a:pPr>
            <a:r>
              <a:rPr lang="zh-CN" altLang="en-US" sz="2000"/>
              <a:t>① 地址码加在RAM芯片的地址输入端，选中相应的存储单元，使其可以进行写操作。</a:t>
            </a:r>
            <a:endParaRPr lang="zh-CN" altLang="en-US" sz="2000"/>
          </a:p>
          <a:p>
            <a:pPr latinLnBrk="0">
              <a:lnSpc>
                <a:spcPts val="4000"/>
              </a:lnSpc>
              <a:spcBef>
                <a:spcPts val="0"/>
              </a:spcBef>
            </a:pPr>
            <a:r>
              <a:rPr lang="zh-CN" altLang="en-US" sz="2000"/>
              <a:t>② 将要写入的数据放在DB上。</a:t>
            </a:r>
            <a:endParaRPr lang="zh-CN" altLang="en-US" sz="2000"/>
          </a:p>
          <a:p>
            <a:pPr latinLnBrk="0">
              <a:lnSpc>
                <a:spcPts val="4000"/>
              </a:lnSpc>
              <a:spcBef>
                <a:spcPts val="0"/>
              </a:spcBef>
            </a:pPr>
            <a:r>
              <a:rPr lang="zh-CN" altLang="en-US" sz="2000"/>
              <a:t>③ 加上片选信号     =0及写入信号R/    ＝0。这两个有效控制信号打开三态门使 DB上的数据进入输入电路，送到存储单元的位线上，从而写入该存储单元。</a:t>
            </a:r>
            <a:endParaRPr lang="zh-CN" altLang="en-US" sz="2000"/>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6.2随机读/写存储器</a:t>
            </a:r>
          </a:p>
        </p:txBody>
      </p:sp>
      <p:graphicFrame>
        <p:nvGraphicFramePr>
          <p:cNvPr id="2" name="对象 50"/>
          <p:cNvGraphicFramePr>
            <a:graphicFrameLocks noChangeAspect="1"/>
          </p:cNvGraphicFramePr>
          <p:nvPr/>
        </p:nvGraphicFramePr>
        <p:xfrm>
          <a:off x="2430780" y="3827145"/>
          <a:ext cx="363220" cy="342900"/>
        </p:xfrm>
        <a:graphic>
          <a:graphicData uri="http://schemas.openxmlformats.org/presentationml/2006/ole">
            <mc:AlternateContent xmlns:mc="http://schemas.openxmlformats.org/markup-compatibility/2006">
              <mc:Choice xmlns:v="urn:schemas-microsoft-com:vml" Requires="v">
                <p:oleObj spid="_x0000_s3076" name="" r:id="rId1" imgW="228600" imgH="215900" progId="Equation.KSEE3">
                  <p:embed/>
                </p:oleObj>
              </mc:Choice>
              <mc:Fallback>
                <p:oleObj name="" r:id="rId1" imgW="228600" imgH="215900" progId="Equation.KSEE3">
                  <p:embed/>
                  <p:pic>
                    <p:nvPicPr>
                      <p:cNvPr id="0" name="图片 3075"/>
                      <p:cNvPicPr/>
                      <p:nvPr/>
                    </p:nvPicPr>
                    <p:blipFill>
                      <a:blip r:embed="rId2"/>
                      <a:stretch>
                        <a:fillRect/>
                      </a:stretch>
                    </p:blipFill>
                    <p:spPr>
                      <a:xfrm>
                        <a:off x="2430780" y="3827145"/>
                        <a:ext cx="363220" cy="342900"/>
                      </a:xfrm>
                      <a:prstGeom prst="rect">
                        <a:avLst/>
                      </a:prstGeom>
                      <a:noFill/>
                      <a:ln w="38100">
                        <a:noFill/>
                        <a:miter/>
                      </a:ln>
                    </p:spPr>
                  </p:pic>
                </p:oleObj>
              </mc:Fallback>
            </mc:AlternateContent>
          </a:graphicData>
        </a:graphic>
      </p:graphicFrame>
      <p:graphicFrame>
        <p:nvGraphicFramePr>
          <p:cNvPr id="4" name="对象 63"/>
          <p:cNvGraphicFramePr>
            <a:graphicFrameLocks noChangeAspect="1"/>
          </p:cNvGraphicFramePr>
          <p:nvPr/>
        </p:nvGraphicFramePr>
        <p:xfrm>
          <a:off x="4649470" y="3827780"/>
          <a:ext cx="320675" cy="342265"/>
        </p:xfrm>
        <a:graphic>
          <a:graphicData uri="http://schemas.openxmlformats.org/presentationml/2006/ole">
            <mc:AlternateContent xmlns:mc="http://schemas.openxmlformats.org/markup-compatibility/2006">
              <mc:Choice xmlns:v="urn:schemas-microsoft-com:vml" Requires="v">
                <p:oleObj spid="_x0000_s7" name="" r:id="rId3" imgW="203200" imgH="215900" progId="Equation.KSEE3">
                  <p:embed/>
                </p:oleObj>
              </mc:Choice>
              <mc:Fallback>
                <p:oleObj name="" r:id="rId3" imgW="203200" imgH="215900" progId="Equation.KSEE3">
                  <p:embed/>
                  <p:pic>
                    <p:nvPicPr>
                      <p:cNvPr id="0" name="图片 3"/>
                      <p:cNvPicPr/>
                      <p:nvPr/>
                    </p:nvPicPr>
                    <p:blipFill>
                      <a:blip r:embed="rId4"/>
                      <a:stretch>
                        <a:fillRect/>
                      </a:stretch>
                    </p:blipFill>
                    <p:spPr>
                      <a:xfrm>
                        <a:off x="4649470" y="3827780"/>
                        <a:ext cx="320675" cy="342265"/>
                      </a:xfrm>
                      <a:prstGeom prst="rect">
                        <a:avLst/>
                      </a:prstGeom>
                      <a:noFill/>
                      <a:ln w="38100">
                        <a:noFill/>
                        <a:miter/>
                      </a:ln>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363345"/>
            <a:ext cx="8229600" cy="1233805"/>
          </a:xfrm>
        </p:spPr>
        <p:txBody>
          <a:bodyPr/>
          <a:p>
            <a:pPr latinLnBrk="0">
              <a:lnSpc>
                <a:spcPts val="3000"/>
              </a:lnSpc>
              <a:spcBef>
                <a:spcPts val="0"/>
              </a:spcBef>
            </a:pPr>
            <a:r>
              <a:rPr lang="zh-CN" altLang="en-US" sz="2000"/>
              <a:t>4. SRAM芯片举例</a:t>
            </a:r>
            <a:endParaRPr lang="zh-CN" altLang="en-US" sz="2000"/>
          </a:p>
          <a:p>
            <a:pPr latinLnBrk="0">
              <a:lnSpc>
                <a:spcPts val="3000"/>
              </a:lnSpc>
              <a:spcBef>
                <a:spcPts val="0"/>
              </a:spcBef>
            </a:pPr>
            <a:r>
              <a:rPr lang="zh-CN" altLang="en-US" sz="2000"/>
              <a:t>⑴ Intel 2114存储器芯片（</a:t>
            </a:r>
            <a:r>
              <a:rPr lang="zh-CN" altLang="en-US" sz="2000">
                <a:sym typeface="+mn-ea"/>
              </a:rPr>
              <a:t>1K×4位</a:t>
            </a:r>
            <a:r>
              <a:rPr lang="zh-CN" altLang="en-US" sz="2000"/>
              <a:t>）</a:t>
            </a:r>
            <a:endParaRPr lang="zh-CN" altLang="en-US" sz="2000"/>
          </a:p>
          <a:p>
            <a:pPr latinLnBrk="0">
              <a:lnSpc>
                <a:spcPts val="3000"/>
              </a:lnSpc>
              <a:spcBef>
                <a:spcPts val="0"/>
              </a:spcBef>
            </a:pPr>
            <a:r>
              <a:rPr lang="zh-CN" altLang="en-US" sz="2000"/>
              <a:t>      其内部结构如图6.6所示，芯片的引脚图如图6.7所示。</a:t>
            </a:r>
            <a:endParaRPr lang="zh-CN" altLang="en-US" sz="2000"/>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6.2随机读/写存储器</a:t>
            </a:r>
          </a:p>
        </p:txBody>
      </p:sp>
      <p:pic>
        <p:nvPicPr>
          <p:cNvPr id="2" name="图片 5" descr="5t5"/>
          <p:cNvPicPr>
            <a:picLocks noChangeAspect="1"/>
          </p:cNvPicPr>
          <p:nvPr/>
        </p:nvPicPr>
        <p:blipFill>
          <a:blip r:embed="rId1"/>
          <a:stretch>
            <a:fillRect/>
          </a:stretch>
        </p:blipFill>
        <p:spPr>
          <a:xfrm>
            <a:off x="3177540" y="2597150"/>
            <a:ext cx="5683250" cy="3705860"/>
          </a:xfrm>
          <a:prstGeom prst="rect">
            <a:avLst/>
          </a:prstGeom>
          <a:noFill/>
          <a:ln w="9525">
            <a:noFill/>
          </a:ln>
        </p:spPr>
      </p:pic>
      <p:pic>
        <p:nvPicPr>
          <p:cNvPr id="4" name="图片 6" descr="5t6"/>
          <p:cNvPicPr>
            <a:picLocks noChangeAspect="1"/>
          </p:cNvPicPr>
          <p:nvPr/>
        </p:nvPicPr>
        <p:blipFill>
          <a:blip r:embed="rId2"/>
          <a:stretch>
            <a:fillRect/>
          </a:stretch>
        </p:blipFill>
        <p:spPr>
          <a:xfrm>
            <a:off x="457200" y="2597150"/>
            <a:ext cx="2287270" cy="3287395"/>
          </a:xfrm>
          <a:prstGeom prst="rect">
            <a:avLst/>
          </a:prstGeom>
          <a:noFill/>
          <a:ln w="9525">
            <a:noFill/>
          </a:ln>
        </p:spPr>
      </p:pic>
      <p:sp>
        <p:nvSpPr>
          <p:cNvPr id="7" name="文本框 6"/>
          <p:cNvSpPr txBox="1"/>
          <p:nvPr/>
        </p:nvSpPr>
        <p:spPr>
          <a:xfrm>
            <a:off x="457200" y="6101080"/>
            <a:ext cx="2287905" cy="306705"/>
          </a:xfrm>
          <a:prstGeom prst="rect">
            <a:avLst/>
          </a:prstGeom>
          <a:noFill/>
        </p:spPr>
        <p:txBody>
          <a:bodyPr wrap="square" rtlCol="0">
            <a:spAutoFit/>
          </a:bodyPr>
          <a:p>
            <a:pPr algn="ctr"/>
            <a:r>
              <a:rPr lang="zh-CN" altLang="en-US" sz="1400" b="1"/>
              <a:t>图6.</a:t>
            </a:r>
            <a:r>
              <a:rPr lang="en-US" altLang="zh-CN" sz="1400" b="1"/>
              <a:t>7</a:t>
            </a:r>
            <a:r>
              <a:rPr lang="zh-CN" altLang="en-US" sz="1400" b="1"/>
              <a:t>  </a:t>
            </a:r>
            <a:r>
              <a:rPr lang="en-US" sz="1400" b="1"/>
              <a:t>2114</a:t>
            </a:r>
            <a:r>
              <a:rPr lang="zh-CN" altLang="en-US" sz="1400" b="1">
                <a:ea typeface="宋体" panose="02010600030101010101" pitchFamily="2" charset="-122"/>
              </a:rPr>
              <a:t>引脚图</a:t>
            </a:r>
            <a:endParaRPr lang="zh-CN" altLang="en-US" sz="1400" b="1">
              <a:ea typeface="宋体" panose="02010600030101010101" pitchFamily="2" charset="-122"/>
            </a:endParaRPr>
          </a:p>
        </p:txBody>
      </p:sp>
      <p:sp>
        <p:nvSpPr>
          <p:cNvPr id="8" name="文本框 7"/>
          <p:cNvSpPr txBox="1"/>
          <p:nvPr/>
        </p:nvSpPr>
        <p:spPr>
          <a:xfrm>
            <a:off x="4245610" y="6224905"/>
            <a:ext cx="2994660" cy="306705"/>
          </a:xfrm>
          <a:prstGeom prst="rect">
            <a:avLst/>
          </a:prstGeom>
          <a:noFill/>
        </p:spPr>
        <p:txBody>
          <a:bodyPr wrap="square" rtlCol="0">
            <a:spAutoFit/>
          </a:bodyPr>
          <a:p>
            <a:pPr algn="ctr"/>
            <a:r>
              <a:rPr lang="zh-CN" altLang="en-US" sz="1400" b="1"/>
              <a:t>图6.</a:t>
            </a:r>
            <a:r>
              <a:rPr lang="en-US" altLang="zh-CN" sz="1400" b="1"/>
              <a:t>6</a:t>
            </a:r>
            <a:r>
              <a:rPr lang="zh-CN" altLang="en-US" sz="1400" b="1"/>
              <a:t>  </a:t>
            </a:r>
            <a:r>
              <a:rPr lang="en-US" sz="1400" b="1"/>
              <a:t>2114</a:t>
            </a:r>
            <a:r>
              <a:rPr lang="zh-CN" altLang="en-US" sz="1400" b="1">
                <a:ea typeface="宋体" panose="02010600030101010101" pitchFamily="2" charset="-122"/>
              </a:rPr>
              <a:t>内部结构图</a:t>
            </a:r>
            <a:endParaRPr lang="zh-CN" altLang="en-US" sz="1400" b="1">
              <a:ea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543685"/>
            <a:ext cx="8229600" cy="1812925"/>
          </a:xfrm>
        </p:spPr>
        <p:txBody>
          <a:bodyPr/>
          <a:p>
            <a:pPr latinLnBrk="0">
              <a:lnSpc>
                <a:spcPts val="4000"/>
              </a:lnSpc>
              <a:spcBef>
                <a:spcPts val="0"/>
              </a:spcBef>
            </a:pPr>
            <a:r>
              <a:rPr lang="zh-CN" altLang="en-US" sz="2000"/>
              <a:t>⑵ Intel 6264存储器芯片（</a:t>
            </a:r>
            <a:r>
              <a:rPr lang="zh-CN" altLang="en-US" sz="2000">
                <a:sym typeface="+mn-ea"/>
              </a:rPr>
              <a:t>8K×8位</a:t>
            </a:r>
            <a:r>
              <a:rPr lang="zh-CN" altLang="en-US" sz="2000"/>
              <a:t>）</a:t>
            </a:r>
            <a:endParaRPr lang="zh-CN" altLang="en-US" sz="2000"/>
          </a:p>
          <a:p>
            <a:pPr latinLnBrk="0">
              <a:lnSpc>
                <a:spcPts val="3500"/>
              </a:lnSpc>
              <a:spcBef>
                <a:spcPts val="0"/>
              </a:spcBef>
            </a:pPr>
            <a:r>
              <a:rPr lang="zh-CN" altLang="en-US" sz="2000"/>
              <a:t>     其内部主要包括512×128的存储器矩阵、行/列地址译码器以及数据输入/输出控制逻辑电路，</a:t>
            </a:r>
            <a:r>
              <a:rPr lang="zh-CN" altLang="en-US" sz="2000">
                <a:sym typeface="+mn-ea"/>
              </a:rPr>
              <a:t>工作方式如表6.1所示。</a:t>
            </a:r>
            <a:endParaRPr lang="zh-CN" altLang="en-US" sz="2000">
              <a:sym typeface="+mn-ea"/>
            </a:endParaRPr>
          </a:p>
          <a:p>
            <a:pPr algn="ctr" latinLnBrk="0">
              <a:lnSpc>
                <a:spcPts val="3500"/>
              </a:lnSpc>
              <a:spcBef>
                <a:spcPts val="0"/>
              </a:spcBef>
            </a:pPr>
            <a:r>
              <a:rPr lang="zh-CN" altLang="en-US" sz="1600" b="1">
                <a:sym typeface="+mn-ea"/>
              </a:rPr>
              <a:t>表6.1  </a:t>
            </a:r>
            <a:r>
              <a:rPr lang="en-US" altLang="zh-CN" sz="1600" b="1">
                <a:sym typeface="+mn-ea"/>
              </a:rPr>
              <a:t>6264</a:t>
            </a:r>
            <a:r>
              <a:rPr lang="zh-CN" altLang="en-US" sz="1600" b="1">
                <a:sym typeface="+mn-ea"/>
              </a:rPr>
              <a:t>工作方式表</a:t>
            </a:r>
            <a:endParaRPr lang="zh-CN" altLang="en-US" sz="1600" b="1">
              <a:sym typeface="+mn-ea"/>
            </a:endParaRPr>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6.2随机读/写存储器</a:t>
            </a:r>
          </a:p>
        </p:txBody>
      </p:sp>
      <p:graphicFrame>
        <p:nvGraphicFramePr>
          <p:cNvPr id="2" name="表格 1"/>
          <p:cNvGraphicFramePr/>
          <p:nvPr/>
        </p:nvGraphicFramePr>
        <p:xfrm>
          <a:off x="1049020" y="3439795"/>
          <a:ext cx="7109460" cy="2410460"/>
        </p:xfrm>
        <a:graphic>
          <a:graphicData uri="http://schemas.openxmlformats.org/drawingml/2006/table">
            <a:tbl>
              <a:tblPr firstRow="1" bandRow="1">
                <a:tableStyleId>{5940675A-B579-460E-94D1-54222C63F5DA}</a:tableStyleId>
              </a:tblPr>
              <a:tblGrid>
                <a:gridCol w="1056005"/>
                <a:gridCol w="1057275"/>
                <a:gridCol w="1057910"/>
                <a:gridCol w="1459865"/>
                <a:gridCol w="2478405"/>
              </a:tblGrid>
              <a:tr h="391160">
                <a:tc>
                  <a:txBody>
                    <a:bodyPr/>
                    <a:p>
                      <a:pPr indent="0" algn="ctr">
                        <a:buNone/>
                      </a:pP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方式</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功能</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5930">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禁止</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不允许   </a:t>
                      </a:r>
                      <a:r>
                        <a:rPr lang="zh-CN" sz="1400" b="0">
                          <a:ea typeface="宋体" panose="02010600030101010101" pitchFamily="2" charset="-122"/>
                        </a:rPr>
                        <a:t>和    同时</a:t>
                      </a:r>
                      <a:r>
                        <a:rPr lang="en-US" sz="1400" b="0">
                          <a:latin typeface="宋体" panose="02010600030101010101" pitchFamily="2" charset="-122"/>
                          <a:ea typeface="宋体" panose="02010600030101010101" pitchFamily="2" charset="-122"/>
                          <a:cs typeface="宋体" panose="02010600030101010101" pitchFamily="2" charset="-122"/>
                        </a:rPr>
                        <a:t>为低电平</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390525">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读出</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cap="flat">
                      <a:noFill/>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数据读出</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cap="flat">
                      <a:noFill/>
                    </a:lnR>
                    <a:lnT cap="flat">
                      <a:noFill/>
                    </a:lnT>
                    <a:lnB cap="flat">
                      <a:noFill/>
                    </a:lnB>
                    <a:lnTlToBr>
                      <a:noFill/>
                    </a:lnTlToBr>
                    <a:lnBlToTr>
                      <a:noFill/>
                    </a:lnBlToTr>
                    <a:noFill/>
                  </a:tcPr>
                </a:tc>
              </a:tr>
              <a:tr h="391160">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写入</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cap="flat">
                      <a:noFill/>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数据写入</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cap="flat">
                      <a:noFill/>
                    </a:lnR>
                    <a:lnT cap="flat">
                      <a:noFill/>
                    </a:lnT>
                    <a:lnB cap="flat">
                      <a:noFill/>
                    </a:lnB>
                    <a:lnTlToBr>
                      <a:noFill/>
                    </a:lnTlToBr>
                    <a:lnBlToTr>
                      <a:noFill/>
                    </a:lnBlToTr>
                    <a:noFill/>
                  </a:tcPr>
                </a:tc>
              </a:tr>
              <a:tr h="390525">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选通</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cap="flat">
                      <a:noFill/>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芯片选通，输出高阻态</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cap="flat">
                      <a:noFill/>
                    </a:lnR>
                    <a:lnT cap="flat">
                      <a:noFill/>
                    </a:lnT>
                    <a:lnB cap="flat">
                      <a:noFill/>
                    </a:lnB>
                    <a:lnTlToBr>
                      <a:noFill/>
                    </a:lnTlToBr>
                    <a:lnBlToTr>
                      <a:noFill/>
                    </a:lnBlToTr>
                    <a:noFill/>
                  </a:tcPr>
                </a:tc>
              </a:tr>
              <a:tr h="391160">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未选通</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芯片未选通</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grpSp>
        <p:nvGrpSpPr>
          <p:cNvPr id="11" name="组合 10"/>
          <p:cNvGrpSpPr/>
          <p:nvPr/>
        </p:nvGrpSpPr>
        <p:grpSpPr>
          <a:xfrm>
            <a:off x="1428750" y="3481070"/>
            <a:ext cx="5588635" cy="710565"/>
            <a:chOff x="2250" y="5482"/>
            <a:chExt cx="8801" cy="1119"/>
          </a:xfrm>
        </p:grpSpPr>
        <p:pic>
          <p:nvPicPr>
            <p:cNvPr id="4" name="图片 3"/>
            <p:cNvPicPr/>
            <p:nvPr/>
          </p:nvPicPr>
          <p:blipFill>
            <a:blip r:embed="rId1"/>
            <a:stretch>
              <a:fillRect/>
            </a:stretch>
          </p:blipFill>
          <p:spPr>
            <a:xfrm>
              <a:off x="2250" y="5482"/>
              <a:ext cx="577" cy="469"/>
            </a:xfrm>
            <a:prstGeom prst="rect">
              <a:avLst/>
            </a:prstGeom>
            <a:noFill/>
            <a:ln w="9525">
              <a:noFill/>
            </a:ln>
          </p:spPr>
        </p:pic>
        <p:pic>
          <p:nvPicPr>
            <p:cNvPr id="7" name="图片 6"/>
            <p:cNvPicPr/>
            <p:nvPr/>
          </p:nvPicPr>
          <p:blipFill>
            <a:blip r:embed="rId2"/>
            <a:stretch>
              <a:fillRect/>
            </a:stretch>
          </p:blipFill>
          <p:spPr>
            <a:xfrm>
              <a:off x="3828" y="5512"/>
              <a:ext cx="608" cy="409"/>
            </a:xfrm>
            <a:prstGeom prst="rect">
              <a:avLst/>
            </a:prstGeom>
            <a:noFill/>
            <a:ln w="9525">
              <a:noFill/>
            </a:ln>
          </p:spPr>
        </p:pic>
        <p:pic>
          <p:nvPicPr>
            <p:cNvPr id="8" name="图片 7"/>
            <p:cNvPicPr/>
            <p:nvPr/>
          </p:nvPicPr>
          <p:blipFill>
            <a:blip r:embed="rId3"/>
            <a:stretch>
              <a:fillRect/>
            </a:stretch>
          </p:blipFill>
          <p:spPr>
            <a:xfrm>
              <a:off x="5551" y="5494"/>
              <a:ext cx="524" cy="437"/>
            </a:xfrm>
            <a:prstGeom prst="rect">
              <a:avLst/>
            </a:prstGeom>
            <a:noFill/>
            <a:ln w="9525">
              <a:noFill/>
            </a:ln>
          </p:spPr>
        </p:pic>
        <p:pic>
          <p:nvPicPr>
            <p:cNvPr id="10" name="图片 9"/>
            <p:cNvPicPr/>
            <p:nvPr/>
          </p:nvPicPr>
          <p:blipFill>
            <a:blip r:embed="rId2"/>
            <a:stretch>
              <a:fillRect/>
            </a:stretch>
          </p:blipFill>
          <p:spPr>
            <a:xfrm>
              <a:off x="9854" y="6180"/>
              <a:ext cx="484" cy="413"/>
            </a:xfrm>
            <a:prstGeom prst="rect">
              <a:avLst/>
            </a:prstGeom>
            <a:noFill/>
            <a:ln w="9525">
              <a:noFill/>
            </a:ln>
          </p:spPr>
        </p:pic>
        <p:graphicFrame>
          <p:nvGraphicFramePr>
            <p:cNvPr id="9" name="对象 18"/>
            <p:cNvGraphicFramePr>
              <a:graphicFrameLocks noChangeAspect="1"/>
            </p:cNvGraphicFramePr>
            <p:nvPr/>
          </p:nvGraphicFramePr>
          <p:xfrm>
            <a:off x="10571" y="6151"/>
            <a:ext cx="480" cy="450"/>
          </p:xfrm>
          <a:graphic>
            <a:graphicData uri="http://schemas.openxmlformats.org/presentationml/2006/ole">
              <mc:AlternateContent xmlns:mc="http://schemas.openxmlformats.org/markup-compatibility/2006">
                <mc:Choice xmlns:v="urn:schemas-microsoft-com:vml" Requires="v">
                  <p:oleObj spid="_x0000_s3076" name="" r:id="rId4" imgW="203835" imgH="191135" progId="Equation.KSEE3">
                    <p:embed/>
                  </p:oleObj>
                </mc:Choice>
                <mc:Fallback>
                  <p:oleObj name="" r:id="rId4" imgW="203835" imgH="191135" progId="Equation.KSEE3">
                    <p:embed/>
                    <p:pic>
                      <p:nvPicPr>
                        <p:cNvPr id="0" name="图片 3075"/>
                        <p:cNvPicPr/>
                        <p:nvPr/>
                      </p:nvPicPr>
                      <p:blipFill>
                        <a:blip r:embed="rId5"/>
                        <a:stretch>
                          <a:fillRect/>
                        </a:stretch>
                      </p:blipFill>
                      <p:spPr>
                        <a:xfrm>
                          <a:off x="10571" y="6151"/>
                          <a:ext cx="480" cy="450"/>
                        </a:xfrm>
                        <a:prstGeom prst="rect">
                          <a:avLst/>
                        </a:prstGeom>
                        <a:noFill/>
                        <a:ln w="38100">
                          <a:noFill/>
                          <a:miter/>
                        </a:ln>
                      </p:spPr>
                    </p:pic>
                  </p:oleObj>
                </mc:Fallback>
              </mc:AlternateContent>
            </a:graphicData>
          </a:graphic>
        </p:graphicFrame>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6.2随机读/写存储器</a:t>
            </a:r>
          </a:p>
        </p:txBody>
      </p:sp>
      <p:pic>
        <p:nvPicPr>
          <p:cNvPr id="2" name="图片 7" descr="5t7"/>
          <p:cNvPicPr>
            <a:picLocks noChangeAspect="1"/>
          </p:cNvPicPr>
          <p:nvPr/>
        </p:nvPicPr>
        <p:blipFill>
          <a:blip r:embed="rId1"/>
          <a:stretch>
            <a:fillRect/>
          </a:stretch>
        </p:blipFill>
        <p:spPr>
          <a:xfrm>
            <a:off x="625475" y="1910080"/>
            <a:ext cx="4932680" cy="4208145"/>
          </a:xfrm>
          <a:prstGeom prst="rect">
            <a:avLst/>
          </a:prstGeom>
          <a:noFill/>
          <a:ln w="9525">
            <a:noFill/>
          </a:ln>
        </p:spPr>
      </p:pic>
      <p:pic>
        <p:nvPicPr>
          <p:cNvPr id="4" name="图片 8" descr="5T8"/>
          <p:cNvPicPr>
            <a:picLocks noChangeAspect="1"/>
          </p:cNvPicPr>
          <p:nvPr/>
        </p:nvPicPr>
        <p:blipFill>
          <a:blip r:embed="rId2"/>
          <a:stretch>
            <a:fillRect/>
          </a:stretch>
        </p:blipFill>
        <p:spPr>
          <a:xfrm>
            <a:off x="6231255" y="2087245"/>
            <a:ext cx="2366010" cy="3505835"/>
          </a:xfrm>
          <a:prstGeom prst="rect">
            <a:avLst/>
          </a:prstGeom>
          <a:noFill/>
          <a:ln w="9525">
            <a:noFill/>
          </a:ln>
        </p:spPr>
      </p:pic>
      <p:sp>
        <p:nvSpPr>
          <p:cNvPr id="7" name="内容占位符 6"/>
          <p:cNvSpPr>
            <a:spLocks noGrp="1"/>
          </p:cNvSpPr>
          <p:nvPr>
            <p:ph idx="1"/>
          </p:nvPr>
        </p:nvSpPr>
        <p:spPr>
          <a:xfrm>
            <a:off x="457200" y="1363345"/>
            <a:ext cx="8229600" cy="546735"/>
          </a:xfrm>
        </p:spPr>
        <p:txBody>
          <a:bodyPr/>
          <a:p>
            <a:pPr latinLnBrk="0">
              <a:lnSpc>
                <a:spcPts val="3500"/>
              </a:lnSpc>
              <a:spcBef>
                <a:spcPts val="0"/>
              </a:spcBef>
            </a:pPr>
            <a:r>
              <a:rPr lang="en-US" altLang="zh-CN" sz="2000"/>
              <a:t>6264</a:t>
            </a:r>
            <a:r>
              <a:rPr lang="zh-CN" altLang="en-US" sz="2000"/>
              <a:t>内部结构如图6.</a:t>
            </a:r>
            <a:r>
              <a:rPr lang="en-US" altLang="zh-CN" sz="2000"/>
              <a:t>8</a:t>
            </a:r>
            <a:r>
              <a:rPr lang="zh-CN" altLang="en-US" sz="2000"/>
              <a:t>所示，芯片的引脚图如图6.</a:t>
            </a:r>
            <a:r>
              <a:rPr lang="en-US" altLang="zh-CN" sz="2000"/>
              <a:t>9</a:t>
            </a:r>
            <a:r>
              <a:rPr lang="zh-CN" altLang="en-US" sz="2000"/>
              <a:t>所示。</a:t>
            </a:r>
            <a:endParaRPr lang="zh-CN" altLang="en-US" sz="2000"/>
          </a:p>
        </p:txBody>
      </p:sp>
      <p:sp>
        <p:nvSpPr>
          <p:cNvPr id="3" name="文本框 2"/>
          <p:cNvSpPr txBox="1"/>
          <p:nvPr/>
        </p:nvSpPr>
        <p:spPr>
          <a:xfrm>
            <a:off x="6398895" y="5811520"/>
            <a:ext cx="2287905" cy="306705"/>
          </a:xfrm>
          <a:prstGeom prst="rect">
            <a:avLst/>
          </a:prstGeom>
          <a:noFill/>
        </p:spPr>
        <p:txBody>
          <a:bodyPr wrap="square" rtlCol="0">
            <a:spAutoFit/>
          </a:bodyPr>
          <a:p>
            <a:pPr algn="ctr"/>
            <a:r>
              <a:rPr lang="zh-CN" altLang="en-US" sz="1400" b="1"/>
              <a:t>图6.</a:t>
            </a:r>
            <a:r>
              <a:rPr lang="en-US" sz="1400" b="1"/>
              <a:t>9  </a:t>
            </a:r>
            <a:r>
              <a:rPr lang="zh-CN" altLang="en-US" sz="1400" b="1"/>
              <a:t> </a:t>
            </a:r>
            <a:r>
              <a:rPr lang="en-US" sz="1400" b="1"/>
              <a:t>6264</a:t>
            </a:r>
            <a:r>
              <a:rPr lang="zh-CN" altLang="en-US" sz="1400" b="1">
                <a:ea typeface="宋体" panose="02010600030101010101" pitchFamily="2" charset="-122"/>
              </a:rPr>
              <a:t>引脚图</a:t>
            </a:r>
            <a:endParaRPr lang="zh-CN" altLang="en-US" sz="1400" b="1">
              <a:ea typeface="宋体" panose="02010600030101010101" pitchFamily="2" charset="-122"/>
            </a:endParaRPr>
          </a:p>
        </p:txBody>
      </p:sp>
      <p:sp>
        <p:nvSpPr>
          <p:cNvPr id="8" name="文本框 7"/>
          <p:cNvSpPr txBox="1"/>
          <p:nvPr/>
        </p:nvSpPr>
        <p:spPr>
          <a:xfrm>
            <a:off x="1425575" y="6230620"/>
            <a:ext cx="2994660" cy="306705"/>
          </a:xfrm>
          <a:prstGeom prst="rect">
            <a:avLst/>
          </a:prstGeom>
          <a:noFill/>
        </p:spPr>
        <p:txBody>
          <a:bodyPr wrap="square" rtlCol="0">
            <a:spAutoFit/>
          </a:bodyPr>
          <a:p>
            <a:pPr algn="ctr"/>
            <a:r>
              <a:rPr lang="zh-CN" altLang="en-US" sz="1400" b="1"/>
              <a:t>图6.</a:t>
            </a:r>
            <a:r>
              <a:rPr lang="en-US" altLang="zh-CN" sz="1400" b="1"/>
              <a:t>8</a:t>
            </a:r>
            <a:r>
              <a:rPr lang="zh-CN" altLang="en-US" sz="1400" b="1"/>
              <a:t>  </a:t>
            </a:r>
            <a:r>
              <a:rPr lang="en-US" sz="1400" b="1"/>
              <a:t>6264</a:t>
            </a:r>
            <a:r>
              <a:rPr lang="zh-CN" altLang="en-US" sz="1400" b="1">
                <a:ea typeface="宋体" panose="02010600030101010101" pitchFamily="2" charset="-122"/>
              </a:rPr>
              <a:t>内部结构图</a:t>
            </a:r>
            <a:endParaRPr lang="zh-CN" altLang="en-US" sz="1400" b="1">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329690"/>
            <a:ext cx="8229600" cy="2560320"/>
          </a:xfrm>
        </p:spPr>
        <p:txBody>
          <a:bodyPr/>
          <a:p>
            <a:pPr latinLnBrk="0">
              <a:lnSpc>
                <a:spcPts val="3500"/>
              </a:lnSpc>
              <a:spcBef>
                <a:spcPts val="0"/>
              </a:spcBef>
            </a:pPr>
            <a:r>
              <a:rPr lang="zh-CN" altLang="en-US" sz="2000"/>
              <a:t>5. SRAM与CPU的连接</a:t>
            </a:r>
            <a:endParaRPr lang="zh-CN" altLang="en-US" sz="2000"/>
          </a:p>
          <a:p>
            <a:pPr latinLnBrk="0">
              <a:lnSpc>
                <a:spcPts val="3500"/>
              </a:lnSpc>
              <a:spcBef>
                <a:spcPts val="0"/>
              </a:spcBef>
            </a:pPr>
            <a:r>
              <a:rPr lang="zh-CN" altLang="en-US" sz="2000"/>
              <a:t>   同CPU连接时，要完成地址线、数据线和控制线的连接。</a:t>
            </a:r>
            <a:endParaRPr lang="zh-CN" altLang="en-US" sz="2000"/>
          </a:p>
          <a:p>
            <a:pPr latinLnBrk="0">
              <a:lnSpc>
                <a:spcPts val="3500"/>
              </a:lnSpc>
              <a:spcBef>
                <a:spcPts val="0"/>
              </a:spcBef>
            </a:pPr>
            <a:r>
              <a:rPr lang="zh-CN" altLang="en-US" sz="2000"/>
              <a:t>⑴ 位扩展法：</a:t>
            </a:r>
            <a:r>
              <a:rPr lang="zh-CN" altLang="en-US" sz="2000">
                <a:solidFill>
                  <a:srgbClr val="FF0000"/>
                </a:solidFill>
              </a:rPr>
              <a:t>只加大字长，而存储器的字数与存储器芯片字数一致。</a:t>
            </a:r>
            <a:r>
              <a:rPr lang="zh-CN" altLang="en-US" sz="2000"/>
              <a:t>假定使用8K×1的RAM存储器芯片，那么组成8K×8位的存储器可采用如图6.</a:t>
            </a:r>
            <a:r>
              <a:rPr lang="en-US" altLang="zh-CN" sz="2000"/>
              <a:t>10</a:t>
            </a:r>
            <a:r>
              <a:rPr lang="zh-CN" altLang="en-US" sz="2000"/>
              <a:t>所示。</a:t>
            </a:r>
            <a:endParaRPr lang="zh-CN" altLang="en-US" sz="2000"/>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6.2随机读/写存储器</a:t>
            </a:r>
          </a:p>
        </p:txBody>
      </p:sp>
      <p:pic>
        <p:nvPicPr>
          <p:cNvPr id="2" name="图片 19" descr="5t9"/>
          <p:cNvPicPr>
            <a:picLocks noChangeAspect="1"/>
          </p:cNvPicPr>
          <p:nvPr/>
        </p:nvPicPr>
        <p:blipFill>
          <a:blip r:embed="rId1"/>
          <a:stretch>
            <a:fillRect/>
          </a:stretch>
        </p:blipFill>
        <p:spPr>
          <a:xfrm>
            <a:off x="1642110" y="3315970"/>
            <a:ext cx="6494145" cy="2839085"/>
          </a:xfrm>
          <a:prstGeom prst="rect">
            <a:avLst/>
          </a:prstGeom>
          <a:noFill/>
          <a:ln w="9525">
            <a:noFill/>
          </a:ln>
        </p:spPr>
      </p:pic>
      <p:sp>
        <p:nvSpPr>
          <p:cNvPr id="4" name="文本框 3"/>
          <p:cNvSpPr txBox="1"/>
          <p:nvPr/>
        </p:nvSpPr>
        <p:spPr>
          <a:xfrm>
            <a:off x="3583940" y="6296025"/>
            <a:ext cx="2287905" cy="306705"/>
          </a:xfrm>
          <a:prstGeom prst="rect">
            <a:avLst/>
          </a:prstGeom>
          <a:noFill/>
        </p:spPr>
        <p:txBody>
          <a:bodyPr wrap="square" rtlCol="0">
            <a:spAutoFit/>
          </a:bodyPr>
          <a:p>
            <a:pPr algn="ctr"/>
            <a:r>
              <a:rPr lang="zh-CN" altLang="en-US" sz="1400" b="1"/>
              <a:t>图6.</a:t>
            </a:r>
            <a:r>
              <a:rPr lang="en-US" sz="1400" b="1"/>
              <a:t>10  </a:t>
            </a:r>
            <a:r>
              <a:rPr lang="zh-CN" altLang="en-US" sz="1400" b="1"/>
              <a:t> </a:t>
            </a:r>
            <a:r>
              <a:rPr lang="zh-CN" sz="1400" b="1">
                <a:ea typeface="宋体" panose="02010600030101010101" pitchFamily="2" charset="-122"/>
              </a:rPr>
              <a:t>位扩展连接图</a:t>
            </a:r>
            <a:endParaRPr lang="zh-CN" sz="1400" b="1">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zh-CN" altLang="en-US" sz="2400" b="0"/>
              <a:t>微机原理与接口技术（第</a:t>
            </a:r>
            <a:r>
              <a:rPr lang="en-US" altLang="zh-CN" sz="2400" b="0"/>
              <a:t>3</a:t>
            </a:r>
            <a:r>
              <a:rPr lang="zh-CN" altLang="en-US" sz="2400" b="0"/>
              <a:t>版）</a:t>
            </a:r>
            <a:endParaRPr lang="zh-CN" altLang="en-US" sz="2400" b="0"/>
          </a:p>
        </p:txBody>
      </p:sp>
      <p:sp>
        <p:nvSpPr>
          <p:cNvPr id="33795" name="Rectangle 3"/>
          <p:cNvSpPr>
            <a:spLocks noChangeArrowheads="1"/>
          </p:cNvSpPr>
          <p:nvPr/>
        </p:nvSpPr>
        <p:spPr bwMode="black">
          <a:xfrm>
            <a:off x="4780915" y="2122170"/>
            <a:ext cx="3508375" cy="497205"/>
          </a:xfrm>
          <a:prstGeom prst="rect">
            <a:avLst/>
          </a:prstGeom>
          <a:noFill/>
          <a:ln w="9525" algn="ctr">
            <a:noFill/>
            <a:miter lim="800000"/>
          </a:ln>
          <a:effectLst/>
        </p:spPr>
        <p:txBody>
          <a:bodyPr>
            <a:spAutoFit/>
          </a:bodyPr>
          <a:lstStyle/>
          <a:p>
            <a:pPr eaLnBrk="0" hangingPunct="0">
              <a:lnSpc>
                <a:spcPct val="110000"/>
              </a:lnSpc>
            </a:pPr>
            <a:r>
              <a:rPr lang="en-US" altLang="zh-CN" sz="2400" b="1">
                <a:solidFill>
                  <a:srgbClr val="B10303"/>
                </a:solidFill>
                <a:latin typeface="微软雅黑" panose="020B0503020204020204" pitchFamily="34" charset="-122"/>
                <a:ea typeface="微软雅黑" panose="020B0503020204020204" pitchFamily="34" charset="-122"/>
                <a:cs typeface="微软雅黑" panose="020B0503020204020204" pitchFamily="34" charset="-122"/>
              </a:rPr>
              <a:t>6 半导体存储器</a:t>
            </a:r>
            <a:endParaRPr lang="en-US" altLang="zh-CN" sz="2400" b="1">
              <a:solidFill>
                <a:srgbClr val="B10303"/>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796" name="Line 4"/>
          <p:cNvSpPr>
            <a:spLocks noChangeShapeType="1"/>
          </p:cNvSpPr>
          <p:nvPr/>
        </p:nvSpPr>
        <p:spPr bwMode="auto">
          <a:xfrm flipH="1">
            <a:off x="4622800" y="2121853"/>
            <a:ext cx="4763" cy="3600026"/>
          </a:xfrm>
          <a:prstGeom prst="line">
            <a:avLst/>
          </a:prstGeom>
          <a:noFill/>
          <a:ln w="9525">
            <a:solidFill>
              <a:schemeClr val="tx1"/>
            </a:solidFill>
            <a:prstDash val="dash"/>
            <a:round/>
          </a:ln>
          <a:effectLst/>
        </p:spPr>
        <p:txBody>
          <a:bodyPr wrap="none" anchor="ctr"/>
          <a:lstStyle/>
          <a:p>
            <a:endParaRPr lang="zh-CN" altLang="en-US"/>
          </a:p>
        </p:txBody>
      </p:sp>
      <p:grpSp>
        <p:nvGrpSpPr>
          <p:cNvPr id="4" name="组合 3"/>
          <p:cNvGrpSpPr/>
          <p:nvPr/>
        </p:nvGrpSpPr>
        <p:grpSpPr>
          <a:xfrm>
            <a:off x="5039995" y="3105785"/>
            <a:ext cx="3182620" cy="368300"/>
            <a:chOff x="7937" y="5230"/>
            <a:chExt cx="5012" cy="580"/>
          </a:xfrm>
        </p:grpSpPr>
        <p:sp>
          <p:nvSpPr>
            <p:cNvPr id="33808" name="AutoShape 16"/>
            <p:cNvSpPr>
              <a:spLocks noChangeArrowheads="1"/>
            </p:cNvSpPr>
            <p:nvPr/>
          </p:nvSpPr>
          <p:spPr bwMode="gray">
            <a:xfrm>
              <a:off x="7937" y="5325"/>
              <a:ext cx="390" cy="39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2"/>
            </a:solidFill>
            <a:ln w="9525" algn="ctr">
              <a:noFill/>
              <a:round/>
            </a:ln>
            <a:effectLst>
              <a:outerShdw dist="28398" dir="1593903" algn="ctr" rotWithShape="0">
                <a:schemeClr val="bg2">
                  <a:alpha val="50000"/>
                </a:schemeClr>
              </a:outerShdw>
            </a:effectLst>
          </p:spPr>
          <p:txBody>
            <a:bodyPr wrap="none" anchor="ctr"/>
            <a:lstStyle/>
            <a:p>
              <a:endParaRPr lang="zh-CN" altLang="en-US"/>
            </a:p>
          </p:txBody>
        </p:sp>
        <p:sp>
          <p:nvSpPr>
            <p:cNvPr id="33812" name="Text Box 20"/>
            <p:cNvSpPr txBox="1">
              <a:spLocks noChangeArrowheads="1"/>
            </p:cNvSpPr>
            <p:nvPr/>
          </p:nvSpPr>
          <p:spPr bwMode="gray">
            <a:xfrm>
              <a:off x="8337" y="5230"/>
              <a:ext cx="4612" cy="580"/>
            </a:xfrm>
            <a:prstGeom prst="rect">
              <a:avLst/>
            </a:prstGeom>
            <a:noFill/>
            <a:ln w="9525" algn="ctr">
              <a:noFill/>
              <a:miter lim="800000"/>
            </a:ln>
            <a:effectLst/>
          </p:spPr>
          <p:txBody>
            <a:bodyPr wrap="square">
              <a:spAutoFit/>
            </a:bodyPr>
            <a:lstStyle/>
            <a:p>
              <a:pPr eaLnBrk="0" hangingPunct="0"/>
              <a:r>
                <a:rPr lang="zh-CN" altLang="en-US" sz="1800">
                  <a:solidFill>
                    <a:srgbClr val="1C1C1C"/>
                  </a:solidFill>
                  <a:latin typeface="微软雅黑" panose="020B0503020204020204" pitchFamily="34" charset="-122"/>
                  <a:ea typeface="微软雅黑" panose="020B0503020204020204" pitchFamily="34" charset="-122"/>
                  <a:cs typeface="Arial" panose="020B0604020202020204" pitchFamily="34" charset="0"/>
                </a:rPr>
                <a:t>概述</a:t>
              </a:r>
              <a:endParaRPr lang="zh-CN" altLang="en-US" sz="1800">
                <a:solidFill>
                  <a:srgbClr val="1C1C1C"/>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5" name="组合 4"/>
          <p:cNvGrpSpPr/>
          <p:nvPr/>
        </p:nvGrpSpPr>
        <p:grpSpPr>
          <a:xfrm>
            <a:off x="5039995" y="3557905"/>
            <a:ext cx="2555875" cy="368300"/>
            <a:chOff x="7937" y="5942"/>
            <a:chExt cx="4025" cy="580"/>
          </a:xfrm>
        </p:grpSpPr>
        <p:sp>
          <p:nvSpPr>
            <p:cNvPr id="33809" name="AutoShape 17"/>
            <p:cNvSpPr>
              <a:spLocks noChangeArrowheads="1"/>
            </p:cNvSpPr>
            <p:nvPr/>
          </p:nvSpPr>
          <p:spPr bwMode="gray">
            <a:xfrm>
              <a:off x="7937" y="6037"/>
              <a:ext cx="390" cy="39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folHlink"/>
            </a:solidFill>
            <a:ln w="9525" algn="ctr">
              <a:noFill/>
              <a:round/>
            </a:ln>
            <a:effectLst>
              <a:outerShdw dist="28398" dir="1593903" algn="ctr" rotWithShape="0">
                <a:schemeClr val="bg2">
                  <a:alpha val="50000"/>
                </a:schemeClr>
              </a:outerShdw>
            </a:effectLst>
          </p:spPr>
          <p:txBody>
            <a:bodyPr wrap="none" anchor="ctr"/>
            <a:lstStyle/>
            <a:p>
              <a:endParaRPr lang="zh-CN" altLang="en-US"/>
            </a:p>
          </p:txBody>
        </p:sp>
        <p:sp>
          <p:nvSpPr>
            <p:cNvPr id="33813" name="Text Box 21"/>
            <p:cNvSpPr txBox="1">
              <a:spLocks noChangeArrowheads="1"/>
            </p:cNvSpPr>
            <p:nvPr/>
          </p:nvSpPr>
          <p:spPr bwMode="gray">
            <a:xfrm>
              <a:off x="8337" y="5942"/>
              <a:ext cx="3625" cy="580"/>
            </a:xfrm>
            <a:prstGeom prst="rect">
              <a:avLst/>
            </a:prstGeom>
            <a:noFill/>
            <a:ln w="9525" algn="ctr">
              <a:noFill/>
              <a:miter lim="800000"/>
            </a:ln>
            <a:effectLst/>
          </p:spPr>
          <p:txBody>
            <a:bodyPr>
              <a:spAutoFit/>
            </a:bodyPr>
            <a:lstStyle/>
            <a:p>
              <a:pPr eaLnBrk="0" hangingPunct="0"/>
              <a:r>
                <a:rPr lang="en-US" altLang="zh-CN" sz="1800">
                  <a:solidFill>
                    <a:srgbClr val="1C1C1C"/>
                  </a:solidFill>
                  <a:latin typeface="微软雅黑" panose="020B0503020204020204" pitchFamily="34" charset="-122"/>
                  <a:ea typeface="微软雅黑" panose="020B0503020204020204" pitchFamily="34" charset="-122"/>
                  <a:cs typeface="Arial" panose="020B0604020202020204" pitchFamily="34" charset="0"/>
                </a:rPr>
                <a:t>随机读/写存储器</a:t>
              </a:r>
              <a:endParaRPr lang="en-US" altLang="zh-CN" sz="1800">
                <a:solidFill>
                  <a:srgbClr val="1C1C1C"/>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6" name="组合 5"/>
          <p:cNvGrpSpPr/>
          <p:nvPr/>
        </p:nvGrpSpPr>
        <p:grpSpPr>
          <a:xfrm>
            <a:off x="5039995" y="4010025"/>
            <a:ext cx="2555240" cy="368300"/>
            <a:chOff x="7937" y="6654"/>
            <a:chExt cx="4024" cy="580"/>
          </a:xfrm>
        </p:grpSpPr>
        <p:sp>
          <p:nvSpPr>
            <p:cNvPr id="33810" name="AutoShape 18"/>
            <p:cNvSpPr>
              <a:spLocks noChangeArrowheads="1"/>
            </p:cNvSpPr>
            <p:nvPr/>
          </p:nvSpPr>
          <p:spPr bwMode="gray">
            <a:xfrm>
              <a:off x="7937" y="6749"/>
              <a:ext cx="390" cy="39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hlink"/>
            </a:solidFill>
            <a:ln w="9525" algn="ctr">
              <a:noFill/>
              <a:round/>
            </a:ln>
            <a:effectLst>
              <a:outerShdw dist="28398" dir="1593903" algn="ctr" rotWithShape="0">
                <a:schemeClr val="bg2">
                  <a:alpha val="50000"/>
                </a:schemeClr>
              </a:outerShdw>
            </a:effectLst>
          </p:spPr>
          <p:txBody>
            <a:bodyPr wrap="none" anchor="ctr"/>
            <a:lstStyle/>
            <a:p>
              <a:endParaRPr lang="zh-CN" altLang="en-US"/>
            </a:p>
          </p:txBody>
        </p:sp>
        <p:sp>
          <p:nvSpPr>
            <p:cNvPr id="33814" name="Text Box 22"/>
            <p:cNvSpPr txBox="1">
              <a:spLocks noChangeArrowheads="1"/>
            </p:cNvSpPr>
            <p:nvPr/>
          </p:nvSpPr>
          <p:spPr bwMode="gray">
            <a:xfrm>
              <a:off x="8336" y="6654"/>
              <a:ext cx="3625" cy="580"/>
            </a:xfrm>
            <a:prstGeom prst="rect">
              <a:avLst/>
            </a:prstGeom>
            <a:noFill/>
            <a:ln w="9525" algn="ctr">
              <a:noFill/>
              <a:miter lim="800000"/>
            </a:ln>
            <a:effectLst/>
          </p:spPr>
          <p:txBody>
            <a:bodyPr>
              <a:spAutoFit/>
            </a:bodyPr>
            <a:lstStyle/>
            <a:p>
              <a:pPr eaLnBrk="0" hangingPunct="0"/>
              <a:r>
                <a:rPr lang="en-US" altLang="zh-CN" sz="1800">
                  <a:solidFill>
                    <a:srgbClr val="1C1C1C"/>
                  </a:solidFill>
                  <a:latin typeface="微软雅黑" panose="020B0503020204020204" pitchFamily="34" charset="-122"/>
                  <a:ea typeface="微软雅黑" panose="020B0503020204020204" pitchFamily="34" charset="-122"/>
                  <a:cs typeface="Arial" panose="020B0604020202020204" pitchFamily="34" charset="0"/>
                </a:rPr>
                <a:t>只读存储器</a:t>
              </a:r>
              <a:endParaRPr lang="en-US" altLang="zh-CN" sz="1800">
                <a:solidFill>
                  <a:srgbClr val="1C1C1C"/>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7" name="组合 6"/>
          <p:cNvGrpSpPr/>
          <p:nvPr/>
        </p:nvGrpSpPr>
        <p:grpSpPr>
          <a:xfrm>
            <a:off x="5083810" y="5316855"/>
            <a:ext cx="2555240" cy="368300"/>
            <a:chOff x="7937" y="7366"/>
            <a:chExt cx="4024" cy="580"/>
          </a:xfrm>
        </p:grpSpPr>
        <p:sp>
          <p:nvSpPr>
            <p:cNvPr id="33811" name="AutoShape 19"/>
            <p:cNvSpPr>
              <a:spLocks noChangeArrowheads="1"/>
            </p:cNvSpPr>
            <p:nvPr/>
          </p:nvSpPr>
          <p:spPr bwMode="gray">
            <a:xfrm>
              <a:off x="7937" y="7461"/>
              <a:ext cx="390" cy="39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lgn="ctr">
              <a:noFill/>
              <a:round/>
            </a:ln>
            <a:effectLst>
              <a:outerShdw dist="28398" dir="1593903" algn="ctr" rotWithShape="0">
                <a:schemeClr val="bg2">
                  <a:alpha val="50000"/>
                </a:schemeClr>
              </a:outerShdw>
            </a:effectLst>
          </p:spPr>
          <p:txBody>
            <a:bodyPr wrap="none" anchor="ctr"/>
            <a:lstStyle/>
            <a:p>
              <a:endParaRPr lang="zh-CN" altLang="en-US"/>
            </a:p>
          </p:txBody>
        </p:sp>
        <p:sp>
          <p:nvSpPr>
            <p:cNvPr id="33815" name="Text Box 23"/>
            <p:cNvSpPr txBox="1">
              <a:spLocks noChangeArrowheads="1"/>
            </p:cNvSpPr>
            <p:nvPr/>
          </p:nvSpPr>
          <p:spPr bwMode="gray">
            <a:xfrm>
              <a:off x="8337" y="7366"/>
              <a:ext cx="3625" cy="580"/>
            </a:xfrm>
            <a:prstGeom prst="rect">
              <a:avLst/>
            </a:prstGeom>
            <a:noFill/>
            <a:ln w="9525" algn="ctr">
              <a:noFill/>
              <a:miter lim="800000"/>
            </a:ln>
            <a:effectLst/>
          </p:spPr>
          <p:txBody>
            <a:bodyPr>
              <a:spAutoFit/>
            </a:bodyPr>
            <a:lstStyle/>
            <a:p>
              <a:pPr eaLnBrk="0" hangingPunct="0"/>
              <a:r>
                <a:rPr lang="en-US" altLang="zh-CN" sz="1800">
                  <a:solidFill>
                    <a:srgbClr val="1C1C1C"/>
                  </a:solidFill>
                  <a:latin typeface="微软雅黑" panose="020B0503020204020204" pitchFamily="34" charset="-122"/>
                  <a:ea typeface="微软雅黑" panose="020B0503020204020204" pitchFamily="34" charset="-122"/>
                  <a:cs typeface="Arial" panose="020B0604020202020204" pitchFamily="34" charset="0"/>
                </a:rPr>
                <a:t>例题解析</a:t>
              </a:r>
              <a:endParaRPr lang="en-US" altLang="zh-CN" sz="1800">
                <a:solidFill>
                  <a:srgbClr val="1C1C1C"/>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33816" name="Line 24"/>
          <p:cNvSpPr>
            <a:spLocks noChangeShapeType="1"/>
          </p:cNvSpPr>
          <p:nvPr/>
        </p:nvSpPr>
        <p:spPr bwMode="auto">
          <a:xfrm rot="16200000" flipH="1">
            <a:off x="6441282" y="1036796"/>
            <a:ext cx="6350" cy="3557587"/>
          </a:xfrm>
          <a:prstGeom prst="line">
            <a:avLst/>
          </a:prstGeom>
          <a:noFill/>
          <a:ln w="9525">
            <a:solidFill>
              <a:schemeClr val="tx1"/>
            </a:solidFill>
            <a:prstDash val="dash"/>
            <a:round/>
          </a:ln>
          <a:effectLst/>
        </p:spPr>
        <p:txBody>
          <a:bodyPr wrap="none" anchor="ctr"/>
          <a:lstStyle/>
          <a:p>
            <a:endParaRPr lang="zh-CN" altLang="en-US"/>
          </a:p>
        </p:txBody>
      </p:sp>
      <p:grpSp>
        <p:nvGrpSpPr>
          <p:cNvPr id="8" name="组合 7"/>
          <p:cNvGrpSpPr/>
          <p:nvPr/>
        </p:nvGrpSpPr>
        <p:grpSpPr>
          <a:xfrm>
            <a:off x="5052060" y="4474210"/>
            <a:ext cx="2555240" cy="368300"/>
            <a:chOff x="7937" y="6654"/>
            <a:chExt cx="4024" cy="580"/>
          </a:xfrm>
        </p:grpSpPr>
        <p:sp>
          <p:nvSpPr>
            <p:cNvPr id="9" name="AutoShape 18"/>
            <p:cNvSpPr>
              <a:spLocks noChangeArrowheads="1"/>
            </p:cNvSpPr>
            <p:nvPr/>
          </p:nvSpPr>
          <p:spPr bwMode="gray">
            <a:xfrm>
              <a:off x="7937" y="6749"/>
              <a:ext cx="390" cy="39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7030A0"/>
            </a:solidFill>
            <a:ln w="9525" algn="ctr">
              <a:noFill/>
              <a:round/>
            </a:ln>
            <a:effectLst>
              <a:outerShdw dist="28398" dir="1593903" algn="ctr" rotWithShape="0">
                <a:schemeClr val="bg2">
                  <a:alpha val="50000"/>
                </a:schemeClr>
              </a:outerShdw>
            </a:effectLst>
          </p:spPr>
          <p:txBody>
            <a:bodyPr wrap="none" anchor="ctr"/>
            <a:p>
              <a:endParaRPr lang="zh-CN" altLang="en-US"/>
            </a:p>
          </p:txBody>
        </p:sp>
        <p:sp>
          <p:nvSpPr>
            <p:cNvPr id="10" name="Text Box 22"/>
            <p:cNvSpPr txBox="1">
              <a:spLocks noChangeArrowheads="1"/>
            </p:cNvSpPr>
            <p:nvPr/>
          </p:nvSpPr>
          <p:spPr bwMode="gray">
            <a:xfrm>
              <a:off x="8336" y="6654"/>
              <a:ext cx="3625" cy="580"/>
            </a:xfrm>
            <a:prstGeom prst="rect">
              <a:avLst/>
            </a:prstGeom>
            <a:noFill/>
            <a:ln w="9525" algn="ctr">
              <a:noFill/>
              <a:miter lim="800000"/>
            </a:ln>
            <a:effectLst/>
          </p:spPr>
          <p:txBody>
            <a:bodyPr>
              <a:spAutoFit/>
            </a:bodyPr>
            <a:p>
              <a:pPr eaLnBrk="0" hangingPunct="0"/>
              <a:r>
                <a:rPr lang="zh-CN" altLang="en-US" sz="1800">
                  <a:solidFill>
                    <a:srgbClr val="1C1C1C"/>
                  </a:solidFill>
                  <a:latin typeface="微软雅黑" panose="020B0503020204020204" pitchFamily="34" charset="-122"/>
                  <a:ea typeface="微软雅黑" panose="020B0503020204020204" pitchFamily="34" charset="-122"/>
                  <a:cs typeface="Arial" panose="020B0604020202020204" pitchFamily="34" charset="0"/>
                </a:rPr>
                <a:t>虚拟</a:t>
              </a:r>
              <a:r>
                <a:rPr lang="en-US" altLang="zh-CN" sz="1800">
                  <a:solidFill>
                    <a:srgbClr val="1C1C1C"/>
                  </a:solidFill>
                  <a:latin typeface="微软雅黑" panose="020B0503020204020204" pitchFamily="34" charset="-122"/>
                  <a:ea typeface="微软雅黑" panose="020B0503020204020204" pitchFamily="34" charset="-122"/>
                  <a:cs typeface="Arial" panose="020B0604020202020204" pitchFamily="34" charset="0"/>
                </a:rPr>
                <a:t>存储器</a:t>
              </a:r>
              <a:endParaRPr lang="en-US" altLang="zh-CN" sz="1800">
                <a:solidFill>
                  <a:srgbClr val="1C1C1C"/>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1" name="组合 10"/>
          <p:cNvGrpSpPr/>
          <p:nvPr/>
        </p:nvGrpSpPr>
        <p:grpSpPr>
          <a:xfrm>
            <a:off x="5055870" y="4915535"/>
            <a:ext cx="3488690" cy="368300"/>
            <a:chOff x="7937" y="6654"/>
            <a:chExt cx="5494" cy="580"/>
          </a:xfrm>
        </p:grpSpPr>
        <p:sp>
          <p:nvSpPr>
            <p:cNvPr id="12" name="AutoShape 18"/>
            <p:cNvSpPr>
              <a:spLocks noChangeArrowheads="1"/>
            </p:cNvSpPr>
            <p:nvPr/>
          </p:nvSpPr>
          <p:spPr bwMode="gray">
            <a:xfrm>
              <a:off x="7937" y="6749"/>
              <a:ext cx="390" cy="39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5">
                <a:lumMod val="40000"/>
                <a:lumOff val="60000"/>
              </a:schemeClr>
            </a:solidFill>
            <a:ln w="9525" algn="ctr">
              <a:noFill/>
              <a:round/>
            </a:ln>
            <a:effectLst>
              <a:outerShdw dist="28398" dir="1593903" algn="ctr" rotWithShape="0">
                <a:schemeClr val="bg2">
                  <a:alpha val="50000"/>
                </a:schemeClr>
              </a:outerShdw>
            </a:effectLst>
          </p:spPr>
          <p:txBody>
            <a:bodyPr wrap="none" anchor="ctr"/>
            <a:lstStyle/>
            <a:p>
              <a:endParaRPr lang="zh-CN" altLang="en-US">
                <a:latin typeface="Times New Roman" panose="02020603050405020304" charset="0"/>
                <a:cs typeface="Times New Roman" panose="02020603050405020304" charset="0"/>
              </a:endParaRPr>
            </a:p>
          </p:txBody>
        </p:sp>
        <p:sp>
          <p:nvSpPr>
            <p:cNvPr id="13" name="Text Box 22"/>
            <p:cNvSpPr txBox="1">
              <a:spLocks noChangeArrowheads="1"/>
            </p:cNvSpPr>
            <p:nvPr/>
          </p:nvSpPr>
          <p:spPr bwMode="gray">
            <a:xfrm>
              <a:off x="8336" y="6654"/>
              <a:ext cx="5095" cy="580"/>
            </a:xfrm>
            <a:prstGeom prst="rect">
              <a:avLst/>
            </a:prstGeom>
            <a:noFill/>
            <a:ln w="9525" algn="ctr">
              <a:noFill/>
              <a:miter lim="800000"/>
            </a:ln>
            <a:effectLst/>
          </p:spPr>
          <p:txBody>
            <a:bodyPr wrap="square">
              <a:spAutoFit/>
            </a:bodyPr>
            <a:lstStyle/>
            <a:p>
              <a:pPr eaLnBrk="0" hangingPunct="0"/>
              <a:r>
                <a:rPr lang="en-US" altLang="zh-CN" sz="1800">
                  <a:solidFill>
                    <a:srgbClr val="1C1C1C"/>
                  </a:solidFill>
                  <a:latin typeface="Times New Roman" panose="02020603050405020304" charset="0"/>
                  <a:ea typeface="微软雅黑" panose="020B0503020204020204" pitchFamily="34" charset="-122"/>
                  <a:cs typeface="Times New Roman" panose="02020603050405020304" charset="0"/>
                </a:rPr>
                <a:t>Intel 80x86内存管理模式</a:t>
              </a:r>
              <a:endParaRPr lang="en-US" altLang="zh-CN" sz="1800">
                <a:solidFill>
                  <a:srgbClr val="1C1C1C"/>
                </a:solidFill>
                <a:latin typeface="Times New Roman" panose="02020603050405020304" charset="0"/>
                <a:ea typeface="微软雅黑" panose="020B0503020204020204" pitchFamily="34" charset="-122"/>
                <a:cs typeface="Times New Roman" panose="02020603050405020304" charset="0"/>
              </a:endParaRPr>
            </a:p>
          </p:txBody>
        </p:sp>
      </p:grpSp>
      <p:pic>
        <p:nvPicPr>
          <p:cNvPr id="2" name="图片 1"/>
          <p:cNvPicPr>
            <a:picLocks noChangeAspect="1"/>
          </p:cNvPicPr>
          <p:nvPr/>
        </p:nvPicPr>
        <p:blipFill>
          <a:blip r:embed="rId1"/>
          <a:stretch>
            <a:fillRect/>
          </a:stretch>
        </p:blipFill>
        <p:spPr>
          <a:xfrm>
            <a:off x="1271905" y="2818765"/>
            <a:ext cx="2466975" cy="2219325"/>
          </a:xfrm>
          <a:prstGeom prst="rect">
            <a:avLst/>
          </a:prstGeom>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374775"/>
            <a:ext cx="8229600" cy="1840865"/>
          </a:xfrm>
        </p:spPr>
        <p:txBody>
          <a:bodyPr/>
          <a:p>
            <a:pPr latinLnBrk="0">
              <a:lnSpc>
                <a:spcPts val="3500"/>
              </a:lnSpc>
              <a:spcBef>
                <a:spcPts val="0"/>
              </a:spcBef>
            </a:pPr>
            <a:r>
              <a:rPr lang="zh-CN" altLang="en-US" sz="2000"/>
              <a:t>⑵ 字扩展法：</a:t>
            </a:r>
            <a:r>
              <a:rPr lang="zh-CN" altLang="en-US" sz="2000">
                <a:solidFill>
                  <a:srgbClr val="FF0000"/>
                </a:solidFill>
              </a:rPr>
              <a:t>仅在字数扩充，而位数不变</a:t>
            </a:r>
            <a:r>
              <a:rPr lang="zh-CN" altLang="en-US" sz="2000"/>
              <a:t>。将芯片的低位地址线、数据线、读/写控制线并联，由片选信号来区分各片地址，片选信号端连接到选片译码器的输出端。用16K×8位的芯片采用字扩展法组成64K×8位的存储器连接图</a:t>
            </a:r>
            <a:r>
              <a:rPr lang="zh-CN" altLang="en-US" sz="2000">
                <a:sym typeface="+mn-ea"/>
              </a:rPr>
              <a:t>如图6.11所示</a:t>
            </a:r>
            <a:r>
              <a:rPr lang="zh-CN" altLang="en-US" sz="2000"/>
              <a:t>。</a:t>
            </a:r>
            <a:endParaRPr lang="zh-CN" altLang="en-US" sz="2000"/>
          </a:p>
          <a:p>
            <a:pPr latinLnBrk="0">
              <a:lnSpc>
                <a:spcPts val="4000"/>
              </a:lnSpc>
              <a:spcBef>
                <a:spcPts val="0"/>
              </a:spcBef>
            </a:pPr>
            <a:endParaRPr lang="zh-CN" altLang="en-US" sz="2000"/>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6.2随机读/写存储器</a:t>
            </a:r>
          </a:p>
        </p:txBody>
      </p:sp>
      <p:pic>
        <p:nvPicPr>
          <p:cNvPr id="2" name="图片 20" descr="5t10"/>
          <p:cNvPicPr>
            <a:picLocks noChangeAspect="1"/>
          </p:cNvPicPr>
          <p:nvPr/>
        </p:nvPicPr>
        <p:blipFill>
          <a:blip r:embed="rId1"/>
          <a:stretch>
            <a:fillRect/>
          </a:stretch>
        </p:blipFill>
        <p:spPr>
          <a:xfrm>
            <a:off x="1136650" y="3215640"/>
            <a:ext cx="7550150" cy="2952115"/>
          </a:xfrm>
          <a:prstGeom prst="rect">
            <a:avLst/>
          </a:prstGeom>
          <a:noFill/>
          <a:ln w="9525">
            <a:noFill/>
          </a:ln>
        </p:spPr>
      </p:pic>
      <p:sp>
        <p:nvSpPr>
          <p:cNvPr id="4" name="文本框 3"/>
          <p:cNvSpPr txBox="1"/>
          <p:nvPr/>
        </p:nvSpPr>
        <p:spPr>
          <a:xfrm>
            <a:off x="3583940" y="6296025"/>
            <a:ext cx="2287905" cy="306705"/>
          </a:xfrm>
          <a:prstGeom prst="rect">
            <a:avLst/>
          </a:prstGeom>
          <a:noFill/>
        </p:spPr>
        <p:txBody>
          <a:bodyPr wrap="square" rtlCol="0">
            <a:spAutoFit/>
          </a:bodyPr>
          <a:p>
            <a:pPr algn="ctr"/>
            <a:r>
              <a:rPr lang="zh-CN" altLang="en-US" sz="1400" b="1"/>
              <a:t>图6.</a:t>
            </a:r>
            <a:r>
              <a:rPr lang="en-US" sz="1400" b="1"/>
              <a:t>11  </a:t>
            </a:r>
            <a:r>
              <a:rPr lang="zh-CN" altLang="en-US" sz="1400" b="1"/>
              <a:t> </a:t>
            </a:r>
            <a:r>
              <a:rPr lang="zh-CN" sz="1400" b="1">
                <a:ea typeface="宋体" panose="02010600030101010101" pitchFamily="2" charset="-122"/>
              </a:rPr>
              <a:t>字扩展连接图</a:t>
            </a:r>
            <a:endParaRPr lang="zh-CN" sz="1400" b="1">
              <a:ea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543685"/>
            <a:ext cx="8229600" cy="647065"/>
          </a:xfrm>
        </p:spPr>
        <p:txBody>
          <a:bodyPr/>
          <a:p>
            <a:pPr latinLnBrk="0">
              <a:lnSpc>
                <a:spcPts val="4000"/>
              </a:lnSpc>
              <a:spcBef>
                <a:spcPts val="0"/>
              </a:spcBef>
            </a:pPr>
            <a:r>
              <a:rPr lang="zh-CN" altLang="en-US" sz="2000"/>
              <a:t>地址空间分配表如表6.2所示。</a:t>
            </a:r>
            <a:endParaRPr lang="zh-CN" altLang="en-US" sz="2000"/>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6.2随机读/写存储器</a:t>
            </a:r>
          </a:p>
        </p:txBody>
      </p:sp>
      <p:graphicFrame>
        <p:nvGraphicFramePr>
          <p:cNvPr id="2" name="表格 1"/>
          <p:cNvGraphicFramePr/>
          <p:nvPr/>
        </p:nvGraphicFramePr>
        <p:xfrm>
          <a:off x="718820" y="2590800"/>
          <a:ext cx="7705725" cy="3443605"/>
        </p:xfrm>
        <a:graphic>
          <a:graphicData uri="http://schemas.openxmlformats.org/drawingml/2006/table">
            <a:tbl>
              <a:tblPr firstRow="1" bandRow="1">
                <a:tableStyleId>{5940675A-B579-460E-94D1-54222C63F5DA}</a:tableStyleId>
              </a:tblPr>
              <a:tblGrid>
                <a:gridCol w="1926590"/>
                <a:gridCol w="1698625"/>
                <a:gridCol w="2154555"/>
                <a:gridCol w="1925955"/>
              </a:tblGrid>
              <a:tr h="70485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地址    片号</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片外A</a:t>
                      </a:r>
                      <a:r>
                        <a:rPr lang="en-US" sz="1400" b="0" baseline="-25000">
                          <a:latin typeface="宋体" panose="02010600030101010101" pitchFamily="2" charset="-122"/>
                          <a:ea typeface="宋体" panose="02010600030101010101" pitchFamily="2" charset="-122"/>
                          <a:cs typeface="宋体" panose="02010600030101010101" pitchFamily="2" charset="-122"/>
                        </a:rPr>
                        <a:t>15</a:t>
                      </a:r>
                      <a:r>
                        <a:rPr lang="en-US" sz="1400" b="0">
                          <a:latin typeface="宋体" panose="02010600030101010101" pitchFamily="2" charset="-122"/>
                          <a:ea typeface="宋体" panose="02010600030101010101" pitchFamily="2" charset="-122"/>
                          <a:cs typeface="宋体" panose="02010600030101010101" pitchFamily="2" charset="-122"/>
                        </a:rPr>
                        <a:t>A</a:t>
                      </a:r>
                      <a:r>
                        <a:rPr lang="en-US" sz="1400" b="0" baseline="-25000">
                          <a:latin typeface="宋体" panose="02010600030101010101" pitchFamily="2" charset="-122"/>
                          <a:ea typeface="宋体" panose="02010600030101010101" pitchFamily="2" charset="-122"/>
                          <a:cs typeface="宋体" panose="02010600030101010101" pitchFamily="2" charset="-122"/>
                        </a:rPr>
                        <a:t>14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片内A</a:t>
                      </a:r>
                      <a:r>
                        <a:rPr lang="en-US" sz="1400" b="0" baseline="-25000">
                          <a:latin typeface="宋体" panose="02010600030101010101" pitchFamily="2" charset="-122"/>
                          <a:ea typeface="宋体" panose="02010600030101010101" pitchFamily="2" charset="-122"/>
                          <a:cs typeface="宋体" panose="02010600030101010101" pitchFamily="2" charset="-122"/>
                        </a:rPr>
                        <a:t>13</a:t>
                      </a:r>
                      <a:r>
                        <a:rPr lang="en-US" sz="1400" b="0">
                          <a:latin typeface="宋体" panose="02010600030101010101" pitchFamily="2" charset="-122"/>
                          <a:ea typeface="宋体" panose="02010600030101010101" pitchFamily="2" charset="-122"/>
                          <a:cs typeface="宋体" panose="02010600030101010101" pitchFamily="2" charset="-122"/>
                        </a:rPr>
                        <a:t>A</a:t>
                      </a:r>
                      <a:r>
                        <a:rPr lang="en-US" sz="1400" b="0" baseline="-25000">
                          <a:latin typeface="宋体" panose="02010600030101010101" pitchFamily="2" charset="-122"/>
                          <a:ea typeface="宋体" panose="02010600030101010101" pitchFamily="2" charset="-122"/>
                          <a:cs typeface="宋体" panose="02010600030101010101" pitchFamily="2" charset="-122"/>
                        </a:rPr>
                        <a:t>12</a:t>
                      </a:r>
                      <a:r>
                        <a:rPr lang="en-US" sz="1400" b="0">
                          <a:latin typeface="宋体" panose="02010600030101010101" pitchFamily="2" charset="-122"/>
                          <a:ea typeface="宋体" panose="02010600030101010101" pitchFamily="2" charset="-122"/>
                          <a:cs typeface="宋体" panose="02010600030101010101" pitchFamily="2" charset="-122"/>
                        </a:rPr>
                        <a:t>A</a:t>
                      </a:r>
                      <a:r>
                        <a:rPr lang="en-US" sz="1400" b="0" baseline="-25000">
                          <a:latin typeface="宋体" panose="02010600030101010101" pitchFamily="2" charset="-122"/>
                          <a:ea typeface="宋体" panose="02010600030101010101" pitchFamily="2" charset="-122"/>
                          <a:cs typeface="宋体" panose="02010600030101010101" pitchFamily="2" charset="-122"/>
                        </a:rPr>
                        <a:t>11</a:t>
                      </a:r>
                      <a:r>
                        <a:rPr lang="en-US" sz="1400" b="0">
                          <a:latin typeface="宋体" panose="02010600030101010101" pitchFamily="2" charset="-122"/>
                          <a:ea typeface="宋体" panose="02010600030101010101" pitchFamily="2" charset="-122"/>
                          <a:cs typeface="宋体" panose="02010600030101010101" pitchFamily="2" charset="-122"/>
                        </a:rPr>
                        <a:t>…A</a:t>
                      </a:r>
                      <a:r>
                        <a:rPr lang="en-US" sz="1400" b="0" baseline="-25000">
                          <a:latin typeface="宋体" panose="02010600030101010101" pitchFamily="2" charset="-122"/>
                          <a:ea typeface="宋体" panose="02010600030101010101" pitchFamily="2" charset="-122"/>
                          <a:cs typeface="宋体" panose="02010600030101010101" pitchFamily="2" charset="-122"/>
                        </a:rPr>
                        <a:t>1</a:t>
                      </a:r>
                      <a:r>
                        <a:rPr lang="en-US" sz="1400" b="0">
                          <a:latin typeface="宋体" panose="02010600030101010101" pitchFamily="2" charset="-122"/>
                          <a:ea typeface="宋体" panose="02010600030101010101" pitchFamily="2" charset="-122"/>
                          <a:cs typeface="宋体" panose="02010600030101010101" pitchFamily="2" charset="-122"/>
                        </a:rPr>
                        <a:t>A</a:t>
                      </a:r>
                      <a:r>
                        <a:rPr lang="en-US" sz="1400" b="0" baseline="-25000">
                          <a:latin typeface="宋体" panose="02010600030101010101" pitchFamily="2" charset="-122"/>
                          <a:ea typeface="宋体" panose="02010600030101010101" pitchFamily="2" charset="-122"/>
                          <a:cs typeface="宋体" panose="02010600030101010101" pitchFamily="2" charset="-122"/>
                        </a:rPr>
                        <a:t>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说明</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84530">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0  00  0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0  0  0 … 0  01  1  1 … 1  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最低地址最高地址</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84530">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0  10  1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0  0  0 … 0  01  1  1 … 1  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最低地址最高地址</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85165">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1  01  0</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0  0  0 … 0  01  1  1 … 1  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最低地址最高地址</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84530">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1  11  1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0  0  0 … 0  01  1  1 … 1  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最低地址最高地址</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cxnSp>
        <p:nvCxnSpPr>
          <p:cNvPr id="4" name="直接连接符 3"/>
          <p:cNvCxnSpPr/>
          <p:nvPr/>
        </p:nvCxnSpPr>
        <p:spPr>
          <a:xfrm>
            <a:off x="721360" y="2565400"/>
            <a:ext cx="1906270" cy="718185"/>
          </a:xfrm>
          <a:prstGeom prst="line">
            <a:avLst/>
          </a:prstGeom>
          <a:ln w="12700" cmpd="sng">
            <a:solidFill>
              <a:srgbClr val="000000"/>
            </a:solidFill>
            <a:prstDash val="soli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326130" y="2258695"/>
            <a:ext cx="2287905" cy="306705"/>
          </a:xfrm>
          <a:prstGeom prst="rect">
            <a:avLst/>
          </a:prstGeom>
          <a:noFill/>
        </p:spPr>
        <p:txBody>
          <a:bodyPr wrap="square" rtlCol="0">
            <a:spAutoFit/>
          </a:bodyPr>
          <a:p>
            <a:pPr algn="ctr"/>
            <a:r>
              <a:rPr lang="zh-CN" altLang="en-US" sz="1400" b="1"/>
              <a:t>表6.</a:t>
            </a:r>
            <a:r>
              <a:rPr lang="en-US" sz="1400" b="1"/>
              <a:t>2  </a:t>
            </a:r>
            <a:r>
              <a:rPr lang="zh-CN" altLang="en-US" sz="1400" b="1"/>
              <a:t> </a:t>
            </a:r>
            <a:r>
              <a:rPr lang="zh-CN" sz="1400" b="1">
                <a:ea typeface="宋体" panose="02010600030101010101" pitchFamily="2" charset="-122"/>
              </a:rPr>
              <a:t>字扩展地址分配表</a:t>
            </a:r>
            <a:endParaRPr lang="zh-CN" sz="1400" b="1">
              <a:ea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645285"/>
            <a:ext cx="8229600" cy="4025265"/>
          </a:xfrm>
        </p:spPr>
        <p:txBody>
          <a:bodyPr/>
          <a:p>
            <a:pPr latinLnBrk="0">
              <a:lnSpc>
                <a:spcPts val="4000"/>
              </a:lnSpc>
              <a:spcBef>
                <a:spcPts val="0"/>
              </a:spcBef>
            </a:pPr>
            <a:r>
              <a:rPr lang="zh-CN" altLang="en-US" sz="2000"/>
              <a:t>⑶ 字位同时扩展法 </a:t>
            </a:r>
            <a:endParaRPr lang="zh-CN" altLang="en-US" sz="2000"/>
          </a:p>
          <a:p>
            <a:pPr latinLnBrk="0">
              <a:lnSpc>
                <a:spcPts val="4000"/>
              </a:lnSpc>
              <a:spcBef>
                <a:spcPts val="0"/>
              </a:spcBef>
            </a:pPr>
            <a:r>
              <a:rPr lang="zh-CN" altLang="en-US" sz="2000"/>
              <a:t>        </a:t>
            </a:r>
            <a:r>
              <a:rPr lang="zh-CN" altLang="en-US" sz="2000">
                <a:solidFill>
                  <a:srgbClr val="FF0000"/>
                </a:solidFill>
              </a:rPr>
              <a:t>一个存储器的容量假定为M×N位，若使用1× k位的芯片（1&lt;M，k&lt;N），则需要在字数和位数同时进行扩展。此时共需要（M/1）×（N/k）个存储器芯片。</a:t>
            </a:r>
            <a:endParaRPr lang="zh-CN" altLang="en-US" sz="2000">
              <a:solidFill>
                <a:srgbClr val="FF0000"/>
              </a:solidFill>
            </a:endParaRPr>
          </a:p>
          <a:p>
            <a:pPr latinLnBrk="0">
              <a:lnSpc>
                <a:spcPts val="4000"/>
              </a:lnSpc>
              <a:spcBef>
                <a:spcPts val="0"/>
              </a:spcBef>
            </a:pPr>
            <a:r>
              <a:rPr lang="zh-CN" altLang="en-US" sz="2000">
                <a:solidFill>
                  <a:srgbClr val="00349E"/>
                </a:solidFill>
              </a:rPr>
              <a:t>⑷ 静态随机存取存储器的连接举例</a:t>
            </a:r>
            <a:endParaRPr lang="zh-CN" altLang="en-US" sz="2000">
              <a:solidFill>
                <a:srgbClr val="00349E"/>
              </a:solidFill>
            </a:endParaRPr>
          </a:p>
          <a:p>
            <a:pPr latinLnBrk="0">
              <a:lnSpc>
                <a:spcPts val="4000"/>
              </a:lnSpc>
              <a:spcBef>
                <a:spcPts val="0"/>
              </a:spcBef>
            </a:pPr>
            <a:r>
              <a:rPr lang="zh-CN" altLang="en-US" sz="2000">
                <a:solidFill>
                  <a:srgbClr val="00349E"/>
                </a:solidFill>
              </a:rPr>
              <a:t>      在64KB的地址空间中，用8片2114构成4K×8，即4KB存储区的全译码法连接方案: </a:t>
            </a:r>
            <a:r>
              <a:rPr lang="zh-CN" altLang="en-US" sz="2000">
                <a:solidFill>
                  <a:srgbClr val="FF0000"/>
                </a:solidFill>
              </a:rPr>
              <a:t>其地址范围为2000H～2FFFH</a:t>
            </a:r>
            <a:r>
              <a:rPr lang="zh-CN" altLang="en-US" sz="2000">
                <a:solidFill>
                  <a:srgbClr val="00349E"/>
                </a:solidFill>
              </a:rPr>
              <a:t>。连接图如图6.12所示。</a:t>
            </a:r>
            <a:endParaRPr lang="zh-CN" altLang="en-US" sz="2000">
              <a:solidFill>
                <a:srgbClr val="00349E"/>
              </a:solidFill>
            </a:endParaRPr>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6.2随机读/写存储器</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6.2随机读/写存储器</a:t>
            </a:r>
          </a:p>
        </p:txBody>
      </p:sp>
      <p:pic>
        <p:nvPicPr>
          <p:cNvPr id="2" name="图片 21" descr="5t11"/>
          <p:cNvPicPr>
            <a:picLocks noChangeAspect="1"/>
          </p:cNvPicPr>
          <p:nvPr/>
        </p:nvPicPr>
        <p:blipFill>
          <a:blip r:embed="rId1"/>
          <a:stretch>
            <a:fillRect/>
          </a:stretch>
        </p:blipFill>
        <p:spPr>
          <a:xfrm>
            <a:off x="922020" y="1543685"/>
            <a:ext cx="7299325" cy="4836160"/>
          </a:xfrm>
          <a:prstGeom prst="rect">
            <a:avLst/>
          </a:prstGeom>
          <a:noFill/>
          <a:ln w="9525">
            <a:noFill/>
          </a:ln>
        </p:spPr>
      </p:pic>
      <p:sp>
        <p:nvSpPr>
          <p:cNvPr id="4" name="文本框 3"/>
          <p:cNvSpPr txBox="1"/>
          <p:nvPr/>
        </p:nvSpPr>
        <p:spPr>
          <a:xfrm>
            <a:off x="3583940" y="6296025"/>
            <a:ext cx="2456180" cy="306705"/>
          </a:xfrm>
          <a:prstGeom prst="rect">
            <a:avLst/>
          </a:prstGeom>
          <a:noFill/>
        </p:spPr>
        <p:txBody>
          <a:bodyPr wrap="square" rtlCol="0">
            <a:spAutoFit/>
          </a:bodyPr>
          <a:p>
            <a:pPr algn="ctr"/>
            <a:r>
              <a:rPr lang="zh-CN" altLang="en-US" sz="1400" b="1"/>
              <a:t>图6.</a:t>
            </a:r>
            <a:r>
              <a:rPr lang="en-US" sz="1400" b="1"/>
              <a:t>12  </a:t>
            </a:r>
            <a:r>
              <a:rPr lang="zh-CN" altLang="en-US" sz="1400" b="1"/>
              <a:t> </a:t>
            </a:r>
            <a:r>
              <a:rPr lang="zh-CN" sz="1400" b="1">
                <a:ea typeface="宋体" panose="02010600030101010101" pitchFamily="2" charset="-122"/>
              </a:rPr>
              <a:t>字、位扩展连接图</a:t>
            </a:r>
            <a:endParaRPr lang="zh-CN" sz="1400" b="1">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374775"/>
            <a:ext cx="8229600" cy="1682750"/>
          </a:xfrm>
        </p:spPr>
        <p:txBody>
          <a:bodyPr/>
          <a:p>
            <a:pPr latinLnBrk="0">
              <a:lnSpc>
                <a:spcPts val="4000"/>
              </a:lnSpc>
              <a:spcBef>
                <a:spcPts val="0"/>
              </a:spcBef>
            </a:pPr>
            <a:r>
              <a:rPr lang="zh-CN" altLang="en-US" sz="2000"/>
              <a:t>6.2.2动态MOS存储器</a:t>
            </a:r>
            <a:endParaRPr lang="zh-CN" altLang="en-US" sz="2000"/>
          </a:p>
          <a:p>
            <a:pPr latinLnBrk="0">
              <a:lnSpc>
                <a:spcPts val="4000"/>
              </a:lnSpc>
              <a:spcBef>
                <a:spcPts val="0"/>
              </a:spcBef>
            </a:pPr>
            <a:r>
              <a:rPr lang="zh-CN" altLang="en-US" sz="2000"/>
              <a:t>1. 单管动态存储元：</a:t>
            </a:r>
            <a:r>
              <a:rPr lang="zh-CN" altLang="en-US" sz="2000">
                <a:sym typeface="+mn-ea"/>
              </a:rPr>
              <a:t>由一个MOS管子T1和一个电容C构成，</a:t>
            </a:r>
            <a:r>
              <a:rPr lang="zh-CN" altLang="en-US" sz="2000"/>
              <a:t>电路如图6.13所示。由单管动态存储元组成的存储体矩阵如图6.14所示。</a:t>
            </a:r>
            <a:endParaRPr lang="zh-CN" altLang="en-US" sz="2000"/>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6.2随机读/写存储器</a:t>
            </a:r>
          </a:p>
        </p:txBody>
      </p:sp>
      <p:pic>
        <p:nvPicPr>
          <p:cNvPr id="2" name="图片 23" descr="5t13"/>
          <p:cNvPicPr>
            <a:picLocks noChangeAspect="1"/>
          </p:cNvPicPr>
          <p:nvPr/>
        </p:nvPicPr>
        <p:blipFill>
          <a:blip r:embed="rId1"/>
          <a:stretch>
            <a:fillRect/>
          </a:stretch>
        </p:blipFill>
        <p:spPr>
          <a:xfrm>
            <a:off x="727075" y="3330575"/>
            <a:ext cx="2595245" cy="2670175"/>
          </a:xfrm>
          <a:prstGeom prst="rect">
            <a:avLst/>
          </a:prstGeom>
          <a:noFill/>
          <a:ln w="9525">
            <a:noFill/>
          </a:ln>
        </p:spPr>
      </p:pic>
      <p:pic>
        <p:nvPicPr>
          <p:cNvPr id="4" name="图片 24" descr="5t14"/>
          <p:cNvPicPr>
            <a:picLocks noChangeAspect="1"/>
          </p:cNvPicPr>
          <p:nvPr/>
        </p:nvPicPr>
        <p:blipFill>
          <a:blip r:embed="rId2"/>
          <a:stretch>
            <a:fillRect/>
          </a:stretch>
        </p:blipFill>
        <p:spPr>
          <a:xfrm>
            <a:off x="3766820" y="2966085"/>
            <a:ext cx="4478020" cy="3298190"/>
          </a:xfrm>
          <a:prstGeom prst="rect">
            <a:avLst/>
          </a:prstGeom>
          <a:noFill/>
          <a:ln w="9525">
            <a:noFill/>
          </a:ln>
        </p:spPr>
      </p:pic>
      <p:sp>
        <p:nvSpPr>
          <p:cNvPr id="7" name="文本框 6"/>
          <p:cNvSpPr txBox="1"/>
          <p:nvPr/>
        </p:nvSpPr>
        <p:spPr>
          <a:xfrm>
            <a:off x="888365" y="6182995"/>
            <a:ext cx="2433955" cy="306705"/>
          </a:xfrm>
          <a:prstGeom prst="rect">
            <a:avLst/>
          </a:prstGeom>
          <a:noFill/>
        </p:spPr>
        <p:txBody>
          <a:bodyPr wrap="square" rtlCol="0">
            <a:spAutoFit/>
          </a:bodyPr>
          <a:p>
            <a:pPr algn="ctr"/>
            <a:r>
              <a:rPr lang="zh-CN" altLang="en-US" sz="1400" b="1"/>
              <a:t>图6.</a:t>
            </a:r>
            <a:r>
              <a:rPr lang="en-US" sz="1400" b="1"/>
              <a:t>13  </a:t>
            </a:r>
            <a:r>
              <a:rPr lang="zh-CN" altLang="en-US" sz="1400" b="1"/>
              <a:t> </a:t>
            </a:r>
            <a:r>
              <a:rPr lang="zh-CN" sz="1400" b="1">
                <a:ea typeface="宋体" panose="02010600030101010101" pitchFamily="2" charset="-122"/>
              </a:rPr>
              <a:t>动态存储元电路图</a:t>
            </a:r>
            <a:endParaRPr lang="zh-CN" sz="1400" b="1">
              <a:ea typeface="宋体" panose="02010600030101010101" pitchFamily="2" charset="-122"/>
            </a:endParaRPr>
          </a:p>
        </p:txBody>
      </p:sp>
      <p:sp>
        <p:nvSpPr>
          <p:cNvPr id="8" name="文本框 7"/>
          <p:cNvSpPr txBox="1"/>
          <p:nvPr/>
        </p:nvSpPr>
        <p:spPr>
          <a:xfrm>
            <a:off x="4420235" y="6264275"/>
            <a:ext cx="2625090" cy="306705"/>
          </a:xfrm>
          <a:prstGeom prst="rect">
            <a:avLst/>
          </a:prstGeom>
          <a:noFill/>
        </p:spPr>
        <p:txBody>
          <a:bodyPr wrap="square" rtlCol="0">
            <a:spAutoFit/>
          </a:bodyPr>
          <a:p>
            <a:pPr algn="ctr"/>
            <a:r>
              <a:rPr lang="zh-CN" altLang="en-US" sz="1400" b="1"/>
              <a:t>图6.</a:t>
            </a:r>
            <a:r>
              <a:rPr lang="en-US" sz="1400" b="1"/>
              <a:t>14  </a:t>
            </a:r>
            <a:r>
              <a:rPr lang="zh-CN" altLang="en-US" sz="1400" b="1"/>
              <a:t>动态存储元</a:t>
            </a:r>
            <a:r>
              <a:rPr lang="zh-CN" sz="1400" b="1">
                <a:ea typeface="宋体" panose="02010600030101010101" pitchFamily="2" charset="-122"/>
              </a:rPr>
              <a:t>存储体矩阵</a:t>
            </a:r>
            <a:endParaRPr lang="zh-CN" sz="1400" b="1">
              <a:ea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374775"/>
            <a:ext cx="8229600" cy="5218430"/>
          </a:xfrm>
        </p:spPr>
        <p:txBody>
          <a:bodyPr/>
          <a:p>
            <a:pPr latinLnBrk="0">
              <a:lnSpc>
                <a:spcPts val="4000"/>
              </a:lnSpc>
              <a:spcBef>
                <a:spcPts val="0"/>
              </a:spcBef>
            </a:pPr>
            <a:r>
              <a:rPr lang="zh-CN" altLang="en-US" sz="2000"/>
              <a:t>2. DRAM的刷新和DRAM控制器</a:t>
            </a:r>
            <a:endParaRPr lang="zh-CN" altLang="en-US" sz="2000"/>
          </a:p>
          <a:p>
            <a:pPr latinLnBrk="0">
              <a:lnSpc>
                <a:spcPts val="4000"/>
              </a:lnSpc>
              <a:spcBef>
                <a:spcPts val="0"/>
              </a:spcBef>
            </a:pPr>
            <a:r>
              <a:rPr lang="zh-CN" altLang="en-US" sz="2000"/>
              <a:t>     最常用</a:t>
            </a:r>
            <a:r>
              <a:rPr lang="zh-CN" altLang="en-US" sz="2000">
                <a:sym typeface="+mn-ea"/>
              </a:rPr>
              <a:t>刷新的方法</a:t>
            </a:r>
            <a:r>
              <a:rPr lang="zh-CN" altLang="en-US" sz="2000"/>
              <a:t>的是“</a:t>
            </a:r>
            <a:r>
              <a:rPr lang="zh-CN" altLang="en-US" sz="2000">
                <a:solidFill>
                  <a:srgbClr val="FF0000"/>
                </a:solidFill>
              </a:rPr>
              <a:t>只有行地址有效</a:t>
            </a:r>
            <a:r>
              <a:rPr lang="zh-CN" altLang="en-US" sz="2000"/>
              <a:t>”的方法。在刷新时限2ms中对DRAM芯片中所有行刷新一遍，可以实现全面刷新。为了实现刷新，DRAM控制器具有如下功能: </a:t>
            </a:r>
            <a:endParaRPr lang="zh-CN" altLang="en-US" sz="2000"/>
          </a:p>
          <a:p>
            <a:pPr latinLnBrk="0">
              <a:lnSpc>
                <a:spcPts val="4000"/>
              </a:lnSpc>
              <a:spcBef>
                <a:spcPts val="0"/>
              </a:spcBef>
            </a:pPr>
            <a:r>
              <a:rPr lang="zh-CN" altLang="en-US" sz="2000"/>
              <a:t>⑴ 时序功能</a:t>
            </a:r>
            <a:endParaRPr lang="zh-CN" altLang="en-US" sz="2000"/>
          </a:p>
          <a:p>
            <a:pPr latinLnBrk="0">
              <a:lnSpc>
                <a:spcPts val="4000"/>
              </a:lnSpc>
              <a:spcBef>
                <a:spcPts val="0"/>
              </a:spcBef>
            </a:pPr>
            <a:r>
              <a:rPr lang="zh-CN" altLang="en-US" sz="2000"/>
              <a:t>      DRAM控制器需要按固定的时序提供行地址选通信号RAS，为此，用一个计数器产生刷新地址，同时用一个刷新定时器产生刷新请求信号，以此启动一个刷新周期，刷新地址和刷新请求信号联合产生行地址选通信号RAS，每刷新一行，就产生下一个行地址选通信号。</a:t>
            </a:r>
            <a:endParaRPr lang="zh-CN" altLang="en-US" sz="2000"/>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6.2随机读/写存储器</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442085"/>
            <a:ext cx="8229600" cy="4836160"/>
          </a:xfrm>
        </p:spPr>
        <p:txBody>
          <a:bodyPr/>
          <a:p>
            <a:pPr latinLnBrk="0">
              <a:lnSpc>
                <a:spcPts val="4000"/>
              </a:lnSpc>
              <a:spcBef>
                <a:spcPts val="0"/>
              </a:spcBef>
            </a:pPr>
            <a:r>
              <a:rPr lang="zh-CN" altLang="en-US" sz="2000"/>
              <a:t>⑵ 地址处理功能</a:t>
            </a:r>
            <a:endParaRPr lang="zh-CN" altLang="en-US" sz="2000"/>
          </a:p>
          <a:p>
            <a:pPr latinLnBrk="0">
              <a:lnSpc>
                <a:spcPts val="4000"/>
              </a:lnSpc>
              <a:spcBef>
                <a:spcPts val="0"/>
              </a:spcBef>
            </a:pPr>
            <a:r>
              <a:rPr lang="zh-CN" altLang="en-US" sz="2000"/>
              <a:t>         DRAM控制器一方面要在刷新周期中顺序提供行地址，以保证在2ms中使所有的DRAM单元都被刷新一次； 另一方面，要用一个多路开关对地址进行切换，刷新时只是来自刷新地址计数器的行地址而没有列地址，总线地址则被封锁。</a:t>
            </a:r>
            <a:endParaRPr lang="zh-CN" altLang="en-US" sz="2000"/>
          </a:p>
          <a:p>
            <a:pPr latinLnBrk="0">
              <a:lnSpc>
                <a:spcPts val="4000"/>
              </a:lnSpc>
              <a:spcBef>
                <a:spcPts val="0"/>
              </a:spcBef>
            </a:pPr>
            <a:r>
              <a:rPr lang="zh-CN" altLang="en-US" sz="2000"/>
              <a:t>⑶ 仲裁功能</a:t>
            </a:r>
            <a:endParaRPr lang="zh-CN" altLang="en-US" sz="2000"/>
          </a:p>
          <a:p>
            <a:pPr latinLnBrk="0">
              <a:lnSpc>
                <a:spcPts val="4000"/>
              </a:lnSpc>
              <a:spcBef>
                <a:spcPts val="0"/>
              </a:spcBef>
            </a:pPr>
            <a:r>
              <a:rPr lang="zh-CN" altLang="en-US" sz="2000"/>
              <a:t>        当来自CPU对内存的正常读/写请求和来自刷新电路的刷新请求同时出现时，仲裁电路要作出仲裁，原则上，CPU的读/写请求优先于刷新请求。</a:t>
            </a:r>
            <a:endParaRPr lang="zh-CN" altLang="en-US" sz="2000"/>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6.2随机读/写存储器</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374775"/>
            <a:ext cx="8229600" cy="647065"/>
          </a:xfrm>
        </p:spPr>
        <p:txBody>
          <a:bodyPr/>
          <a:p>
            <a:pPr latinLnBrk="0">
              <a:lnSpc>
                <a:spcPts val="4000"/>
              </a:lnSpc>
              <a:spcBef>
                <a:spcPts val="0"/>
              </a:spcBef>
            </a:pPr>
            <a:r>
              <a:rPr lang="zh-CN" altLang="en-US" sz="2000"/>
              <a:t>DRAM控制器的原理图如</a:t>
            </a:r>
            <a:r>
              <a:rPr lang="zh-CN" altLang="en-US" sz="2000">
                <a:sym typeface="+mn-ea"/>
              </a:rPr>
              <a:t>图6.15所示。</a:t>
            </a:r>
            <a:endParaRPr lang="zh-CN" altLang="en-US" sz="2000">
              <a:sym typeface="+mn-ea"/>
            </a:endParaRPr>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6.2随机读/写存储器</a:t>
            </a:r>
          </a:p>
        </p:txBody>
      </p:sp>
      <p:pic>
        <p:nvPicPr>
          <p:cNvPr id="2" name="图片 25" descr="5t15"/>
          <p:cNvPicPr>
            <a:picLocks noChangeAspect="1"/>
          </p:cNvPicPr>
          <p:nvPr/>
        </p:nvPicPr>
        <p:blipFill>
          <a:blip r:embed="rId1"/>
          <a:stretch>
            <a:fillRect/>
          </a:stretch>
        </p:blipFill>
        <p:spPr>
          <a:xfrm>
            <a:off x="1189990" y="2134870"/>
            <a:ext cx="7409180" cy="3600450"/>
          </a:xfrm>
          <a:prstGeom prst="rect">
            <a:avLst/>
          </a:prstGeom>
          <a:noFill/>
          <a:ln w="9525">
            <a:noFill/>
          </a:ln>
        </p:spPr>
      </p:pic>
      <p:sp>
        <p:nvSpPr>
          <p:cNvPr id="4" name="文本框 3"/>
          <p:cNvSpPr txBox="1"/>
          <p:nvPr/>
        </p:nvSpPr>
        <p:spPr>
          <a:xfrm>
            <a:off x="3428365" y="6071235"/>
            <a:ext cx="2636520" cy="306705"/>
          </a:xfrm>
          <a:prstGeom prst="rect">
            <a:avLst/>
          </a:prstGeom>
          <a:noFill/>
        </p:spPr>
        <p:txBody>
          <a:bodyPr wrap="square" rtlCol="0">
            <a:spAutoFit/>
          </a:bodyPr>
          <a:p>
            <a:pPr algn="ctr"/>
            <a:r>
              <a:rPr lang="zh-CN" altLang="en-US" sz="1400" b="1"/>
              <a:t>图6.</a:t>
            </a:r>
            <a:r>
              <a:rPr lang="en-US" sz="1400" b="1"/>
              <a:t>15  </a:t>
            </a:r>
            <a:r>
              <a:rPr lang="en-US" altLang="zh-CN" sz="1400" b="1"/>
              <a:t>DRAM</a:t>
            </a:r>
            <a:r>
              <a:rPr lang="zh-CN" altLang="en-US" sz="1400" b="1">
                <a:ea typeface="宋体" panose="02010600030101010101" pitchFamily="2" charset="-122"/>
              </a:rPr>
              <a:t>控制器原理图</a:t>
            </a:r>
            <a:endParaRPr lang="zh-CN" altLang="en-US" sz="1400" b="1">
              <a:ea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374775"/>
            <a:ext cx="8443595" cy="4857750"/>
          </a:xfrm>
        </p:spPr>
        <p:txBody>
          <a:bodyPr/>
          <a:p>
            <a:pPr latinLnBrk="0">
              <a:lnSpc>
                <a:spcPts val="4000"/>
              </a:lnSpc>
              <a:spcBef>
                <a:spcPts val="0"/>
              </a:spcBef>
            </a:pPr>
            <a:r>
              <a:rPr lang="zh-CN" altLang="en-US" sz="2000"/>
              <a:t>3. 动态随机存取存储器举例</a:t>
            </a:r>
            <a:endParaRPr lang="zh-CN" altLang="en-US" sz="2000"/>
          </a:p>
          <a:p>
            <a:pPr latinLnBrk="0">
              <a:lnSpc>
                <a:spcPts val="4000"/>
              </a:lnSpc>
              <a:spcBef>
                <a:spcPts val="0"/>
              </a:spcBef>
            </a:pPr>
            <a:r>
              <a:rPr lang="zh-CN" altLang="en-US" sz="2000"/>
              <a:t>       动态存储器常作为微型计算机的主存储器。目前常用的有4164、41256、41464以及414256等类型，其存储容量分别为64K×1、256K×1、64K×4和256K×4。</a:t>
            </a:r>
            <a:endParaRPr lang="zh-CN" altLang="en-US" sz="2000"/>
          </a:p>
          <a:p>
            <a:pPr latinLnBrk="0">
              <a:lnSpc>
                <a:spcPts val="4000"/>
              </a:lnSpc>
              <a:spcBef>
                <a:spcPts val="0"/>
              </a:spcBef>
            </a:pPr>
            <a:r>
              <a:rPr lang="zh-CN" altLang="en-US" sz="2000"/>
              <a:t>      414256需要每8ms刷新一次。刷新时通过在512个行地址间按顺序循环进行，可以分散刷新，也可以连续刷新。分散刷新也称为分布刷新，是指每15.6μs刷新一行; 连续刷新也称猝发方式刷新，它是对512行集中刷新。MCM414256必须每8ms进行一次快速刷新，MCM41M256每64ms进行一次快速刷新。</a:t>
            </a:r>
            <a:r>
              <a:rPr lang="zh-CN" altLang="en-US" sz="2000">
                <a:sym typeface="+mn-ea"/>
              </a:rPr>
              <a:t>414256的内部组成如图6.16所示。</a:t>
            </a:r>
            <a:endParaRPr lang="zh-CN" altLang="en-US" sz="2000"/>
          </a:p>
          <a:p>
            <a:pPr latinLnBrk="0">
              <a:lnSpc>
                <a:spcPts val="4000"/>
              </a:lnSpc>
              <a:spcBef>
                <a:spcPts val="0"/>
              </a:spcBef>
            </a:pPr>
            <a:endParaRPr lang="zh-CN" altLang="en-US" sz="2000"/>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6.2随机读/写存储器</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6.2随机读/写存储器</a:t>
            </a:r>
          </a:p>
        </p:txBody>
      </p:sp>
      <p:pic>
        <p:nvPicPr>
          <p:cNvPr id="2" name="图片 26" descr="5t16"/>
          <p:cNvPicPr>
            <a:picLocks noChangeAspect="1"/>
          </p:cNvPicPr>
          <p:nvPr/>
        </p:nvPicPr>
        <p:blipFill>
          <a:blip r:embed="rId1"/>
          <a:stretch>
            <a:fillRect/>
          </a:stretch>
        </p:blipFill>
        <p:spPr>
          <a:xfrm>
            <a:off x="1085850" y="1543685"/>
            <a:ext cx="6701155" cy="5015865"/>
          </a:xfrm>
          <a:prstGeom prst="rect">
            <a:avLst/>
          </a:prstGeom>
          <a:noFill/>
          <a:ln w="9525">
            <a:noFill/>
          </a:ln>
        </p:spPr>
      </p:pic>
      <p:sp>
        <p:nvSpPr>
          <p:cNvPr id="3" name="内容占位符 2"/>
          <p:cNvSpPr>
            <a:spLocks noGrp="1"/>
          </p:cNvSpPr>
          <p:nvPr>
            <p:ph idx="1"/>
          </p:nvPr>
        </p:nvSpPr>
        <p:spPr>
          <a:xfrm>
            <a:off x="2677795" y="5912485"/>
            <a:ext cx="3792855" cy="647065"/>
          </a:xfrm>
        </p:spPr>
        <p:txBody>
          <a:bodyPr/>
          <a:p>
            <a:pPr latinLnBrk="0">
              <a:lnSpc>
                <a:spcPts val="4000"/>
              </a:lnSpc>
              <a:spcBef>
                <a:spcPts val="0"/>
              </a:spcBef>
            </a:pPr>
            <a:r>
              <a:rPr lang="zh-CN" altLang="en-US" sz="1600" b="1"/>
              <a:t>图6.16  </a:t>
            </a:r>
            <a:r>
              <a:rPr lang="zh-CN" altLang="en-US" sz="1600" b="1">
                <a:sym typeface="+mn-ea"/>
              </a:rPr>
              <a:t>414256的内部组成</a:t>
            </a:r>
            <a:endParaRPr lang="zh-CN" altLang="en-US" sz="16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idx="1"/>
          </p:nvPr>
        </p:nvSpPr>
        <p:spPr>
          <a:xfrm>
            <a:off x="457200" y="1567180"/>
            <a:ext cx="8229600" cy="3547110"/>
          </a:xfrm>
        </p:spPr>
        <p:txBody>
          <a:bodyPr/>
          <a:p>
            <a:pPr>
              <a:lnSpc>
                <a:spcPct val="150000"/>
              </a:lnSpc>
            </a:pPr>
            <a:r>
              <a:rPr lang="zh-CN" altLang="en-US"/>
              <a:t>6.1.1存储器的分类</a:t>
            </a:r>
            <a:endParaRPr lang="zh-CN" altLang="en-US"/>
          </a:p>
          <a:p>
            <a:pPr latinLnBrk="0">
              <a:lnSpc>
                <a:spcPct val="200000"/>
              </a:lnSpc>
              <a:spcBef>
                <a:spcPts val="0"/>
              </a:spcBef>
            </a:pPr>
            <a:r>
              <a:rPr lang="zh-CN" altLang="en-US"/>
              <a:t>    </a:t>
            </a:r>
            <a:r>
              <a:rPr lang="zh-CN" altLang="en-US" sz="2000"/>
              <a:t>一个双稳态半导体电路、一个CMOS晶体管或磁性材料的存储元，均可以存储一位二进制代码。这个二进制代码位是存储器中最小的存储单位，称为一个</a:t>
            </a:r>
            <a:r>
              <a:rPr lang="zh-CN" altLang="en-US" sz="2000">
                <a:solidFill>
                  <a:srgbClr val="FF0000"/>
                </a:solidFill>
              </a:rPr>
              <a:t>存储位或存储元</a:t>
            </a:r>
            <a:r>
              <a:rPr lang="zh-CN" altLang="en-US" sz="2000"/>
              <a:t>。</a:t>
            </a:r>
            <a:endParaRPr lang="zh-CN" altLang="en-US" sz="2000"/>
          </a:p>
          <a:p>
            <a:pPr latinLnBrk="0">
              <a:lnSpc>
                <a:spcPct val="200000"/>
              </a:lnSpc>
              <a:spcBef>
                <a:spcPts val="0"/>
              </a:spcBef>
            </a:pPr>
            <a:r>
              <a:rPr lang="zh-CN" altLang="en-US" sz="2000"/>
              <a:t>    由若干个存储元组成一个存储单元，多个存储单元组成一个</a:t>
            </a:r>
            <a:r>
              <a:rPr lang="zh-CN" altLang="en-US" sz="2000">
                <a:solidFill>
                  <a:srgbClr val="FF0000"/>
                </a:solidFill>
              </a:rPr>
              <a:t>存储器。</a:t>
            </a:r>
            <a:endParaRPr lang="zh-CN" altLang="en-US" sz="2000" b="1">
              <a:solidFill>
                <a:srgbClr val="FF0000"/>
              </a:solidFill>
            </a:endParaRPr>
          </a:p>
        </p:txBody>
      </p:sp>
      <p:sp>
        <p:nvSpPr>
          <p:cNvPr id="5" name="文本占位符 4"/>
          <p:cNvSpPr>
            <a:spLocks noGrp="1"/>
          </p:cNvSpPr>
          <p:nvPr>
            <p:ph type="body" sz="quarter" idx="10"/>
          </p:nvPr>
        </p:nvSpPr>
        <p:spPr>
          <a:xfrm>
            <a:off x="448310" y="990600"/>
            <a:ext cx="2755900" cy="576580"/>
          </a:xfrm>
        </p:spPr>
        <p:txBody>
          <a:bodyPr/>
          <a:p>
            <a:r>
              <a:t>6.1 概述</a:t>
            </a:r>
          </a:p>
        </p:txBody>
      </p:sp>
      <p:sp>
        <p:nvSpPr>
          <p:cNvPr id="2" name="标题 1"/>
          <p:cNvSpPr/>
          <p:nvPr>
            <p:ph type="title"/>
          </p:nvPr>
        </p:nvSpPr>
        <p:spPr/>
        <p:txBody>
          <a:bodyPr/>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43685"/>
            <a:ext cx="8229600" cy="4239260"/>
          </a:xfrm>
        </p:spPr>
        <p:txBody>
          <a:bodyPr/>
          <a:p>
            <a:pPr latinLnBrk="0">
              <a:lnSpc>
                <a:spcPts val="4000"/>
              </a:lnSpc>
              <a:spcBef>
                <a:spcPts val="0"/>
              </a:spcBef>
            </a:pPr>
            <a:r>
              <a:rPr lang="zh-CN" altLang="en-US" sz="2000"/>
              <a:t>4. 高集成度DRAM</a:t>
            </a:r>
            <a:endParaRPr lang="zh-CN" altLang="en-US" sz="2000"/>
          </a:p>
          <a:p>
            <a:pPr latinLnBrk="0">
              <a:lnSpc>
                <a:spcPts val="4000"/>
              </a:lnSpc>
              <a:spcBef>
                <a:spcPts val="0"/>
              </a:spcBef>
            </a:pPr>
            <a:r>
              <a:rPr lang="zh-CN" altLang="en-US" sz="2000"/>
              <a:t>           容量为1M×1、1M×4、4M×1以及更高集成度的存储器芯片已大量使用。通常把这些芯片放在内存条上，用户只需把内存条插到系统板上提供的存储条插座上即可使用。例如有256K×8、1M×8、256K×9、1M×9（9位时有一位为奇偶校验位）及更高集成度的存储条。</a:t>
            </a:r>
            <a:endParaRPr lang="zh-CN" altLang="en-US" sz="2000"/>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6.2随机读/写存储器</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27" descr="5t17"/>
          <p:cNvPicPr>
            <a:picLocks noChangeAspect="1"/>
          </p:cNvPicPr>
          <p:nvPr/>
        </p:nvPicPr>
        <p:blipFill>
          <a:blip r:embed="rId1"/>
          <a:stretch>
            <a:fillRect/>
          </a:stretch>
        </p:blipFill>
        <p:spPr>
          <a:xfrm>
            <a:off x="995045" y="1160780"/>
            <a:ext cx="7400925" cy="4838700"/>
          </a:xfrm>
          <a:prstGeom prst="rect">
            <a:avLst/>
          </a:prstGeom>
          <a:noFill/>
          <a:ln w="9525">
            <a:noFill/>
          </a:ln>
        </p:spPr>
      </p:pic>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6.2随机读/写存储器</a:t>
            </a:r>
          </a:p>
        </p:txBody>
      </p:sp>
      <p:sp>
        <p:nvSpPr>
          <p:cNvPr id="4" name="文本框 3"/>
          <p:cNvSpPr txBox="1"/>
          <p:nvPr/>
        </p:nvSpPr>
        <p:spPr>
          <a:xfrm>
            <a:off x="724535" y="2060575"/>
            <a:ext cx="4556760" cy="398780"/>
          </a:xfrm>
          <a:prstGeom prst="rect">
            <a:avLst/>
          </a:prstGeom>
          <a:noFill/>
        </p:spPr>
        <p:txBody>
          <a:bodyPr wrap="square" rtlCol="0">
            <a:spAutoFit/>
          </a:bodyPr>
          <a:p>
            <a:r>
              <a:rPr lang="zh-CN" altLang="en-US" sz="2000">
                <a:sym typeface="+mn-ea"/>
              </a:rPr>
              <a:t>图6.17是采用HYM59256A的存储条。</a:t>
            </a:r>
            <a:endParaRPr lang="zh-CN" altLang="en-US" sz="2000"/>
          </a:p>
        </p:txBody>
      </p:sp>
      <p:sp>
        <p:nvSpPr>
          <p:cNvPr id="3" name="文本框 2"/>
          <p:cNvSpPr txBox="1"/>
          <p:nvPr/>
        </p:nvSpPr>
        <p:spPr>
          <a:xfrm>
            <a:off x="3583940" y="6296025"/>
            <a:ext cx="2287905" cy="306705"/>
          </a:xfrm>
          <a:prstGeom prst="rect">
            <a:avLst/>
          </a:prstGeom>
          <a:noFill/>
        </p:spPr>
        <p:txBody>
          <a:bodyPr wrap="square" rtlCol="0">
            <a:spAutoFit/>
          </a:bodyPr>
          <a:p>
            <a:pPr algn="ctr"/>
            <a:r>
              <a:rPr lang="zh-CN" altLang="en-US" sz="1400" b="1"/>
              <a:t>图6.</a:t>
            </a:r>
            <a:r>
              <a:rPr lang="en-US" sz="1400" b="1"/>
              <a:t>17 </a:t>
            </a:r>
            <a:r>
              <a:rPr lang="zh-CN" altLang="en-US" sz="1400" b="1"/>
              <a:t> </a:t>
            </a:r>
            <a:r>
              <a:rPr lang="en-US" altLang="zh-CN" sz="1400" b="1">
                <a:ea typeface="宋体" panose="02010600030101010101" pitchFamily="2" charset="-122"/>
              </a:rPr>
              <a:t>59256</a:t>
            </a:r>
            <a:r>
              <a:rPr lang="zh-CN" altLang="en-US" sz="1400" b="1">
                <a:ea typeface="宋体" panose="02010600030101010101" pitchFamily="2" charset="-122"/>
              </a:rPr>
              <a:t>存储条</a:t>
            </a:r>
            <a:endParaRPr lang="zh-CN" altLang="en-US" sz="1400" b="1">
              <a:ea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43685"/>
            <a:ext cx="8229600" cy="4239260"/>
          </a:xfrm>
        </p:spPr>
        <p:txBody>
          <a:bodyPr/>
          <a:p>
            <a:pPr latinLnBrk="0">
              <a:lnSpc>
                <a:spcPts val="4000"/>
              </a:lnSpc>
              <a:spcBef>
                <a:spcPts val="0"/>
              </a:spcBef>
            </a:pPr>
            <a:r>
              <a:rPr lang="en-US" altLang="zh-CN" sz="2000"/>
              <a:t>           </a:t>
            </a:r>
            <a:r>
              <a:rPr lang="zh-CN" altLang="en-US" sz="2000"/>
              <a:t>只读存储器（ROM）的信息在使用时是不能被改变的，即只能读出，不能写入，故一般只能存放固定程序，如监控程序、IBM PC中的BIOS程序等。</a:t>
            </a:r>
            <a:endParaRPr lang="zh-CN" altLang="en-US" sz="2000"/>
          </a:p>
          <a:p>
            <a:pPr latinLnBrk="0">
              <a:lnSpc>
                <a:spcPts val="4000"/>
              </a:lnSpc>
              <a:spcBef>
                <a:spcPts val="0"/>
              </a:spcBef>
            </a:pPr>
            <a:r>
              <a:rPr lang="zh-CN" altLang="en-US" sz="2000"/>
              <a:t>             只读存储器可分为：</a:t>
            </a:r>
            <a:r>
              <a:rPr lang="zh-CN" altLang="en-US" sz="2000">
                <a:solidFill>
                  <a:srgbClr val="FF0000"/>
                </a:solidFill>
              </a:rPr>
              <a:t>掩膜</a:t>
            </a:r>
            <a:r>
              <a:rPr lang="zh-CN" altLang="en-US" sz="2000"/>
              <a:t>只读存储器、</a:t>
            </a:r>
            <a:r>
              <a:rPr lang="zh-CN" altLang="en-US" sz="2000">
                <a:solidFill>
                  <a:srgbClr val="FF0000"/>
                </a:solidFill>
              </a:rPr>
              <a:t>可编程</a:t>
            </a:r>
            <a:r>
              <a:rPr lang="zh-CN" altLang="en-US" sz="2000"/>
              <a:t>只读存储器（Programmable ROM，PROM）、</a:t>
            </a:r>
            <a:r>
              <a:rPr lang="zh-CN" altLang="en-US" sz="2000">
                <a:solidFill>
                  <a:srgbClr val="FF0000"/>
                </a:solidFill>
              </a:rPr>
              <a:t>可擦可编程</a:t>
            </a:r>
            <a:r>
              <a:rPr lang="zh-CN" altLang="en-US" sz="2000"/>
              <a:t>只读存储器（Erasable Programmable ROM，EPROM）、</a:t>
            </a:r>
            <a:r>
              <a:rPr lang="zh-CN" altLang="en-US" sz="2000">
                <a:solidFill>
                  <a:srgbClr val="FF0000"/>
                </a:solidFill>
              </a:rPr>
              <a:t>电可擦可编程</a:t>
            </a:r>
            <a:r>
              <a:rPr lang="zh-CN" altLang="en-US" sz="2000"/>
              <a:t>只读存储器（Electrically Erasable Programmable ROM，EEPROM）以及</a:t>
            </a:r>
            <a:r>
              <a:rPr lang="zh-CN" altLang="en-US" sz="2000">
                <a:solidFill>
                  <a:srgbClr val="FF0000"/>
                </a:solidFill>
              </a:rPr>
              <a:t>快擦型</a:t>
            </a:r>
            <a:r>
              <a:rPr lang="zh-CN" altLang="en-US" sz="2000"/>
              <a:t>存储器（Flash Memory）。</a:t>
            </a:r>
            <a:endParaRPr lang="zh-CN" altLang="en-US" sz="2000"/>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a:t>
            </a:r>
            <a:r>
              <a:rPr lang="en-US"/>
              <a:t>3 </a:t>
            </a:r>
            <a:r>
              <a:rPr lang="zh-CN"/>
              <a:t>只</a:t>
            </a:r>
            <a:r>
              <a:t>读存储器</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424305"/>
            <a:ext cx="8229600" cy="1908175"/>
          </a:xfrm>
        </p:spPr>
        <p:txBody>
          <a:bodyPr/>
          <a:p>
            <a:pPr latinLnBrk="0">
              <a:lnSpc>
                <a:spcPts val="3500"/>
              </a:lnSpc>
              <a:spcBef>
                <a:spcPts val="0"/>
              </a:spcBef>
            </a:pPr>
            <a:r>
              <a:rPr lang="en-US" altLang="zh-CN" sz="2000"/>
              <a:t> </a:t>
            </a:r>
            <a:r>
              <a:rPr lang="zh-CN" altLang="en-US" sz="2000"/>
              <a:t>6.3.1  掩膜只读存储器  </a:t>
            </a:r>
            <a:endParaRPr lang="zh-CN" altLang="en-US" sz="2000"/>
          </a:p>
          <a:p>
            <a:pPr latinLnBrk="0">
              <a:lnSpc>
                <a:spcPts val="3500"/>
              </a:lnSpc>
              <a:spcBef>
                <a:spcPts val="0"/>
              </a:spcBef>
            </a:pPr>
            <a:r>
              <a:rPr lang="zh-CN" altLang="en-US" sz="2000"/>
              <a:t>       图6.18为一个简单的4×4位MOS管ROM ，在行和列的交点处，有的连有管子，有的没有，这是由工厂根据用户提供的程序对芯片图形（掩膜）进行二次光刻所决定的，所以称为掩膜ROM。   </a:t>
            </a:r>
            <a:endParaRPr lang="zh-CN" altLang="en-US" sz="2000"/>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a:t>
            </a:r>
            <a:r>
              <a:rPr lang="en-US"/>
              <a:t>3 </a:t>
            </a:r>
            <a:r>
              <a:rPr lang="zh-CN"/>
              <a:t>只</a:t>
            </a:r>
            <a:r>
              <a:t>读存储器</a:t>
            </a:r>
          </a:p>
        </p:txBody>
      </p:sp>
      <p:pic>
        <p:nvPicPr>
          <p:cNvPr id="2" name="图片 28" descr="5t18"/>
          <p:cNvPicPr>
            <a:picLocks noChangeAspect="1"/>
          </p:cNvPicPr>
          <p:nvPr/>
        </p:nvPicPr>
        <p:blipFill>
          <a:blip r:embed="rId1"/>
          <a:stretch>
            <a:fillRect/>
          </a:stretch>
        </p:blipFill>
        <p:spPr>
          <a:xfrm>
            <a:off x="1668145" y="3231515"/>
            <a:ext cx="5173980" cy="3074670"/>
          </a:xfrm>
          <a:prstGeom prst="rect">
            <a:avLst/>
          </a:prstGeom>
          <a:noFill/>
          <a:ln w="9525">
            <a:noFill/>
          </a:ln>
        </p:spPr>
      </p:pic>
      <p:sp>
        <p:nvSpPr>
          <p:cNvPr id="4" name="文本框 3"/>
          <p:cNvSpPr txBox="1"/>
          <p:nvPr/>
        </p:nvSpPr>
        <p:spPr>
          <a:xfrm>
            <a:off x="3583940" y="6296025"/>
            <a:ext cx="2287905" cy="306705"/>
          </a:xfrm>
          <a:prstGeom prst="rect">
            <a:avLst/>
          </a:prstGeom>
          <a:noFill/>
        </p:spPr>
        <p:txBody>
          <a:bodyPr wrap="square" rtlCol="0">
            <a:spAutoFit/>
          </a:bodyPr>
          <a:p>
            <a:pPr algn="ctr"/>
            <a:r>
              <a:rPr lang="zh-CN" altLang="en-US" sz="1400" b="1"/>
              <a:t>图6.</a:t>
            </a:r>
            <a:r>
              <a:rPr lang="en-US" sz="1400" b="1"/>
              <a:t>18  </a:t>
            </a:r>
            <a:r>
              <a:rPr lang="zh-CN" altLang="en-US" sz="1400" b="1"/>
              <a:t> </a:t>
            </a:r>
            <a:r>
              <a:rPr lang="zh-CN" sz="1400" b="1">
                <a:ea typeface="宋体" panose="02010600030101010101" pitchFamily="2" charset="-122"/>
              </a:rPr>
              <a:t>掩膜</a:t>
            </a:r>
            <a:r>
              <a:rPr lang="en-US" altLang="zh-CN" sz="1400" b="1">
                <a:ea typeface="宋体" panose="02010600030101010101" pitchFamily="2" charset="-122"/>
              </a:rPr>
              <a:t>ROM</a:t>
            </a:r>
            <a:r>
              <a:rPr lang="zh-CN" altLang="en-US" sz="1400" b="1">
                <a:ea typeface="宋体" panose="02010600030101010101" pitchFamily="2" charset="-122"/>
              </a:rPr>
              <a:t>存储</a:t>
            </a:r>
            <a:r>
              <a:rPr lang="zh-CN" sz="1400" b="1">
                <a:ea typeface="宋体" panose="02010600030101010101" pitchFamily="2" charset="-122"/>
              </a:rPr>
              <a:t>图</a:t>
            </a:r>
            <a:endParaRPr lang="zh-CN" sz="1400" b="1">
              <a:ea typeface="宋体" panose="0201060003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65760" y="1791970"/>
            <a:ext cx="8229600" cy="635635"/>
          </a:xfrm>
        </p:spPr>
        <p:txBody>
          <a:bodyPr/>
          <a:p>
            <a:pPr latinLnBrk="0">
              <a:lnSpc>
                <a:spcPts val="4000"/>
              </a:lnSpc>
              <a:spcBef>
                <a:spcPts val="0"/>
              </a:spcBef>
            </a:pPr>
            <a:r>
              <a:rPr lang="zh-CN" altLang="en-US" sz="2000"/>
              <a:t>图6.18存储矩阵的内容如表6.4所示。            </a:t>
            </a:r>
            <a:endParaRPr lang="zh-CN" altLang="en-US" sz="2000"/>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a:t>
            </a:r>
            <a:r>
              <a:rPr lang="en-US"/>
              <a:t>3 </a:t>
            </a:r>
            <a:r>
              <a:rPr lang="zh-CN"/>
              <a:t>只</a:t>
            </a:r>
            <a:r>
              <a:t>读存储器</a:t>
            </a:r>
          </a:p>
        </p:txBody>
      </p:sp>
      <p:pic>
        <p:nvPicPr>
          <p:cNvPr id="2" name="图片 1"/>
          <p:cNvPicPr>
            <a:picLocks noChangeAspect="1"/>
          </p:cNvPicPr>
          <p:nvPr/>
        </p:nvPicPr>
        <p:blipFill>
          <a:blip r:embed="rId1"/>
          <a:srcRect r="19831" b="13659"/>
          <a:stretch>
            <a:fillRect/>
          </a:stretch>
        </p:blipFill>
        <p:spPr>
          <a:xfrm>
            <a:off x="817245" y="2889885"/>
            <a:ext cx="7509510" cy="3091180"/>
          </a:xfrm>
          <a:prstGeom prst="rect">
            <a:avLst/>
          </a:prstGeom>
        </p:spPr>
      </p:pic>
      <p:sp>
        <p:nvSpPr>
          <p:cNvPr id="4" name="文本框 3"/>
          <p:cNvSpPr txBox="1"/>
          <p:nvPr/>
        </p:nvSpPr>
        <p:spPr>
          <a:xfrm>
            <a:off x="3336290" y="2583180"/>
            <a:ext cx="2287905" cy="306705"/>
          </a:xfrm>
          <a:prstGeom prst="rect">
            <a:avLst/>
          </a:prstGeom>
          <a:noFill/>
        </p:spPr>
        <p:txBody>
          <a:bodyPr wrap="square" rtlCol="0">
            <a:spAutoFit/>
          </a:bodyPr>
          <a:p>
            <a:pPr algn="ctr"/>
            <a:r>
              <a:rPr lang="zh-CN" altLang="en-US" sz="1400" b="1"/>
              <a:t>表6.</a:t>
            </a:r>
            <a:r>
              <a:rPr lang="en-US" altLang="zh-CN" sz="1400" b="1"/>
              <a:t>4</a:t>
            </a:r>
            <a:r>
              <a:rPr lang="en-US" sz="1400" b="1"/>
              <a:t>  </a:t>
            </a:r>
            <a:r>
              <a:rPr lang="zh-CN" altLang="en-US" sz="1400" b="1"/>
              <a:t> </a:t>
            </a:r>
            <a:r>
              <a:rPr lang="zh-CN" sz="1400" b="1">
                <a:ea typeface="宋体" panose="02010600030101010101" pitchFamily="2" charset="-122"/>
              </a:rPr>
              <a:t>存储矩阵内容表</a:t>
            </a:r>
            <a:endParaRPr lang="zh-CN" sz="1400" b="1">
              <a:ea typeface="宋体"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43685"/>
            <a:ext cx="8229600" cy="3361055"/>
          </a:xfrm>
        </p:spPr>
        <p:txBody>
          <a:bodyPr/>
          <a:p>
            <a:pPr latinLnBrk="0">
              <a:lnSpc>
                <a:spcPts val="4000"/>
              </a:lnSpc>
              <a:spcBef>
                <a:spcPts val="0"/>
              </a:spcBef>
            </a:pPr>
            <a:r>
              <a:rPr lang="zh-CN" altLang="en-US" sz="2000"/>
              <a:t>6.3.2  可擦可编程只读存储器</a:t>
            </a:r>
            <a:endParaRPr lang="zh-CN" altLang="en-US" sz="2000"/>
          </a:p>
          <a:p>
            <a:pPr latinLnBrk="0">
              <a:lnSpc>
                <a:spcPts val="4000"/>
              </a:lnSpc>
              <a:spcBef>
                <a:spcPts val="0"/>
              </a:spcBef>
            </a:pPr>
            <a:r>
              <a:rPr lang="zh-CN" altLang="en-US" sz="2000"/>
              <a:t>        类存储器可利用专门的擦除器（由紫外线灯照射）将其擦除，各字节内容复原（为FFH），再根据需要利用EPROM编程器写入新的数据，因此这种芯片可反复使用。</a:t>
            </a:r>
            <a:endParaRPr lang="zh-CN" altLang="en-US" sz="2000"/>
          </a:p>
          <a:p>
            <a:pPr latinLnBrk="0">
              <a:lnSpc>
                <a:spcPts val="4000"/>
              </a:lnSpc>
              <a:spcBef>
                <a:spcPts val="0"/>
              </a:spcBef>
            </a:pPr>
            <a:r>
              <a:rPr lang="zh-CN" altLang="en-US" sz="2000"/>
              <a:t>1. EPROM的存储单元电路</a:t>
            </a:r>
            <a:endParaRPr lang="zh-CN" altLang="en-US" sz="2000"/>
          </a:p>
          <a:p>
            <a:pPr latinLnBrk="0">
              <a:lnSpc>
                <a:spcPts val="4000"/>
              </a:lnSpc>
              <a:spcBef>
                <a:spcPts val="0"/>
              </a:spcBef>
            </a:pPr>
            <a:r>
              <a:rPr lang="zh-CN" altLang="en-US" sz="2000"/>
              <a:t>   EPROM存储电路如图6.19所示。</a:t>
            </a:r>
            <a:endParaRPr lang="zh-CN" altLang="en-US" sz="2000"/>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a:t>
            </a:r>
            <a:r>
              <a:rPr lang="en-US"/>
              <a:t>3 </a:t>
            </a:r>
            <a:r>
              <a:rPr lang="zh-CN"/>
              <a:t>只</a:t>
            </a:r>
            <a:r>
              <a:t>读存储器</a:t>
            </a:r>
          </a:p>
        </p:txBody>
      </p:sp>
      <p:pic>
        <p:nvPicPr>
          <p:cNvPr id="2" name="图片 29" descr="5t19"/>
          <p:cNvPicPr>
            <a:picLocks noChangeAspect="1"/>
          </p:cNvPicPr>
          <p:nvPr/>
        </p:nvPicPr>
        <p:blipFill>
          <a:blip r:embed="rId1"/>
          <a:stretch>
            <a:fillRect/>
          </a:stretch>
        </p:blipFill>
        <p:spPr>
          <a:xfrm>
            <a:off x="4510405" y="3305810"/>
            <a:ext cx="4108450" cy="2510790"/>
          </a:xfrm>
          <a:prstGeom prst="rect">
            <a:avLst/>
          </a:prstGeom>
          <a:noFill/>
          <a:ln w="9525">
            <a:noFill/>
          </a:ln>
        </p:spPr>
      </p:pic>
      <p:sp>
        <p:nvSpPr>
          <p:cNvPr id="4" name="文本框 3"/>
          <p:cNvSpPr txBox="1"/>
          <p:nvPr/>
        </p:nvSpPr>
        <p:spPr>
          <a:xfrm>
            <a:off x="5285740" y="6070600"/>
            <a:ext cx="2895600" cy="306705"/>
          </a:xfrm>
          <a:prstGeom prst="rect">
            <a:avLst/>
          </a:prstGeom>
          <a:noFill/>
        </p:spPr>
        <p:txBody>
          <a:bodyPr wrap="square" rtlCol="0">
            <a:spAutoFit/>
          </a:bodyPr>
          <a:p>
            <a:pPr algn="ctr"/>
            <a:r>
              <a:rPr lang="zh-CN" altLang="en-US" sz="1400" b="1"/>
              <a:t>图6.</a:t>
            </a:r>
            <a:r>
              <a:rPr lang="en-US" sz="1400" b="1"/>
              <a:t>19  </a:t>
            </a:r>
            <a:r>
              <a:rPr lang="zh-CN" altLang="en-US" sz="1400" b="1"/>
              <a:t> </a:t>
            </a:r>
            <a:r>
              <a:rPr lang="zh-CN" sz="1400" b="1">
                <a:ea typeface="宋体" panose="02010600030101010101" pitchFamily="2" charset="-122"/>
              </a:rPr>
              <a:t>可擦可编程</a:t>
            </a:r>
            <a:r>
              <a:rPr lang="en-US" altLang="zh-CN" sz="1400" b="1">
                <a:ea typeface="宋体" panose="02010600030101010101" pitchFamily="2" charset="-122"/>
              </a:rPr>
              <a:t>ROM</a:t>
            </a:r>
            <a:r>
              <a:rPr lang="zh-CN" altLang="en-US" sz="1400" b="1">
                <a:ea typeface="宋体" panose="02010600030101010101" pitchFamily="2" charset="-122"/>
              </a:rPr>
              <a:t>存储图</a:t>
            </a:r>
            <a:endParaRPr lang="zh-CN" altLang="en-US" sz="1400" b="1">
              <a:ea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43685"/>
            <a:ext cx="8229600" cy="1256030"/>
          </a:xfrm>
        </p:spPr>
        <p:txBody>
          <a:bodyPr/>
          <a:p>
            <a:pPr latinLnBrk="0">
              <a:lnSpc>
                <a:spcPts val="4000"/>
              </a:lnSpc>
              <a:spcBef>
                <a:spcPts val="0"/>
              </a:spcBef>
            </a:pPr>
            <a:r>
              <a:rPr lang="zh-CN" altLang="en-US" sz="2000"/>
              <a:t>2. 典型EPROM芯片介绍（Intel 2764A）</a:t>
            </a:r>
            <a:endParaRPr lang="zh-CN" altLang="en-US" sz="2000"/>
          </a:p>
          <a:p>
            <a:pPr latinLnBrk="0">
              <a:lnSpc>
                <a:spcPts val="4000"/>
              </a:lnSpc>
              <a:spcBef>
                <a:spcPts val="0"/>
              </a:spcBef>
            </a:pPr>
            <a:r>
              <a:rPr lang="zh-CN" altLang="en-US" sz="2000"/>
              <a:t>    </a:t>
            </a:r>
            <a:r>
              <a:rPr lang="en-US" altLang="zh-CN" sz="2000"/>
              <a:t>2764</a:t>
            </a:r>
            <a:r>
              <a:rPr lang="zh-CN" altLang="en-US" sz="2000"/>
              <a:t>功能框图如图</a:t>
            </a:r>
            <a:r>
              <a:rPr lang="en-US" altLang="zh-CN" sz="2000"/>
              <a:t>6.20</a:t>
            </a:r>
            <a:r>
              <a:rPr lang="zh-CN" altLang="en-US" sz="2000"/>
              <a:t>所示。</a:t>
            </a:r>
            <a:endParaRPr lang="zh-CN" altLang="en-US" sz="2000"/>
          </a:p>
          <a:p>
            <a:pPr latinLnBrk="0">
              <a:lnSpc>
                <a:spcPts val="4000"/>
              </a:lnSpc>
              <a:spcBef>
                <a:spcPts val="0"/>
              </a:spcBef>
            </a:pPr>
            <a:endParaRPr lang="zh-CN" altLang="en-US" sz="2000"/>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a:t>
            </a:r>
            <a:r>
              <a:rPr lang="en-US"/>
              <a:t>3 </a:t>
            </a:r>
            <a:r>
              <a:rPr lang="zh-CN"/>
              <a:t>只</a:t>
            </a:r>
            <a:r>
              <a:t>读存储器</a:t>
            </a:r>
          </a:p>
        </p:txBody>
      </p:sp>
      <p:pic>
        <p:nvPicPr>
          <p:cNvPr id="2" name="图片 30" descr="5t20"/>
          <p:cNvPicPr>
            <a:picLocks noChangeAspect="1"/>
          </p:cNvPicPr>
          <p:nvPr/>
        </p:nvPicPr>
        <p:blipFill>
          <a:blip r:embed="rId1"/>
          <a:stretch>
            <a:fillRect/>
          </a:stretch>
        </p:blipFill>
        <p:spPr>
          <a:xfrm>
            <a:off x="1965960" y="2529840"/>
            <a:ext cx="5212080" cy="3253105"/>
          </a:xfrm>
          <a:prstGeom prst="rect">
            <a:avLst/>
          </a:prstGeom>
          <a:noFill/>
          <a:ln w="9525">
            <a:noFill/>
          </a:ln>
        </p:spPr>
      </p:pic>
      <p:sp>
        <p:nvSpPr>
          <p:cNvPr id="4" name="文本框 3"/>
          <p:cNvSpPr txBox="1"/>
          <p:nvPr/>
        </p:nvSpPr>
        <p:spPr>
          <a:xfrm>
            <a:off x="3696335" y="5980430"/>
            <a:ext cx="2287905" cy="306705"/>
          </a:xfrm>
          <a:prstGeom prst="rect">
            <a:avLst/>
          </a:prstGeom>
          <a:noFill/>
        </p:spPr>
        <p:txBody>
          <a:bodyPr wrap="square" rtlCol="0">
            <a:spAutoFit/>
          </a:bodyPr>
          <a:p>
            <a:pPr algn="ctr"/>
            <a:r>
              <a:rPr lang="zh-CN" altLang="en-US" sz="1400" b="1"/>
              <a:t>图6.</a:t>
            </a:r>
            <a:r>
              <a:rPr lang="en-US" sz="1400" b="1"/>
              <a:t>20  </a:t>
            </a:r>
            <a:r>
              <a:rPr lang="zh-CN" altLang="en-US" sz="1400" b="1"/>
              <a:t> </a:t>
            </a:r>
            <a:r>
              <a:rPr lang="en-US" altLang="zh-CN" sz="1400" b="1">
                <a:ea typeface="宋体" panose="02010600030101010101" pitchFamily="2" charset="-122"/>
              </a:rPr>
              <a:t>2764</a:t>
            </a:r>
            <a:r>
              <a:rPr lang="zh-CN" altLang="en-US" sz="1400" b="1">
                <a:ea typeface="宋体" panose="02010600030101010101" pitchFamily="2" charset="-122"/>
              </a:rPr>
              <a:t>功能</a:t>
            </a:r>
            <a:r>
              <a:rPr lang="zh-CN" sz="1400" b="1">
                <a:ea typeface="宋体" panose="02010600030101010101" pitchFamily="2" charset="-122"/>
              </a:rPr>
              <a:t>图</a:t>
            </a:r>
            <a:endParaRPr lang="zh-CN" sz="1400" b="1">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43685"/>
            <a:ext cx="8229600" cy="568325"/>
          </a:xfrm>
        </p:spPr>
        <p:txBody>
          <a:bodyPr/>
          <a:p>
            <a:pPr latinLnBrk="0">
              <a:lnSpc>
                <a:spcPts val="4000"/>
              </a:lnSpc>
              <a:spcBef>
                <a:spcPts val="0"/>
              </a:spcBef>
            </a:pPr>
            <a:r>
              <a:rPr lang="zh-CN" altLang="en-US" sz="2000"/>
              <a:t>Intel 2764A有7种工作方式，如表6.5所示。           </a:t>
            </a:r>
            <a:endParaRPr lang="zh-CN" altLang="en-US" sz="2000"/>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a:t>
            </a:r>
            <a:r>
              <a:rPr lang="en-US"/>
              <a:t>3 </a:t>
            </a:r>
            <a:r>
              <a:rPr lang="zh-CN"/>
              <a:t>只</a:t>
            </a:r>
            <a:r>
              <a:t>读存储器</a:t>
            </a:r>
          </a:p>
        </p:txBody>
      </p:sp>
      <p:graphicFrame>
        <p:nvGraphicFramePr>
          <p:cNvPr id="9" name="表格 8"/>
          <p:cNvGraphicFramePr/>
          <p:nvPr/>
        </p:nvGraphicFramePr>
        <p:xfrm>
          <a:off x="769620" y="2502535"/>
          <a:ext cx="7758430" cy="3441065"/>
        </p:xfrm>
        <a:graphic>
          <a:graphicData uri="http://schemas.openxmlformats.org/drawingml/2006/table">
            <a:tbl>
              <a:tblPr firstRow="1" bandRow="1">
                <a:tableStyleId>{5940675A-B579-460E-94D1-54222C63F5DA}</a:tableStyleId>
              </a:tblPr>
              <a:tblGrid>
                <a:gridCol w="1295400"/>
                <a:gridCol w="688340"/>
                <a:gridCol w="690880"/>
                <a:gridCol w="688975"/>
                <a:gridCol w="687705"/>
                <a:gridCol w="689610"/>
                <a:gridCol w="688340"/>
                <a:gridCol w="693420"/>
                <a:gridCol w="1635760"/>
              </a:tblGrid>
              <a:tr h="772160">
                <a:tc>
                  <a:txBody>
                    <a:bodyPr/>
                    <a:p>
                      <a:pPr indent="0" algn="ctr">
                        <a:buNone/>
                      </a:pP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A</a:t>
                      </a:r>
                      <a:r>
                        <a:rPr lang="en-US" sz="1600" b="0" baseline="-25000">
                          <a:latin typeface="宋体" panose="02010600030101010101" pitchFamily="2" charset="-122"/>
                          <a:ea typeface="宋体" panose="02010600030101010101" pitchFamily="2" charset="-122"/>
                          <a:cs typeface="宋体" panose="02010600030101010101" pitchFamily="2" charset="-122"/>
                        </a:rPr>
                        <a:t>9</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A</a:t>
                      </a:r>
                      <a:r>
                        <a:rPr lang="en-US" sz="1600" b="0" baseline="-25000">
                          <a:latin typeface="宋体" panose="02010600030101010101" pitchFamily="2" charset="-122"/>
                          <a:ea typeface="宋体" panose="02010600030101010101" pitchFamily="2" charset="-122"/>
                          <a:cs typeface="宋体" panose="02010600030101010101" pitchFamily="2" charset="-122"/>
                        </a:rPr>
                        <a:t>0</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V</a:t>
                      </a:r>
                      <a:r>
                        <a:rPr lang="en-US" sz="1600" b="0" baseline="-25000">
                          <a:latin typeface="宋体" panose="02010600030101010101" pitchFamily="2" charset="-122"/>
                          <a:ea typeface="宋体" panose="02010600030101010101" pitchFamily="2" charset="-122"/>
                          <a:cs typeface="宋体" panose="02010600030101010101" pitchFamily="2" charset="-122"/>
                        </a:rPr>
                        <a:t>PP</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V</a:t>
                      </a:r>
                      <a:r>
                        <a:rPr lang="en-US" sz="1600" b="0" baseline="-25000">
                          <a:latin typeface="宋体" panose="02010600030101010101" pitchFamily="2" charset="-122"/>
                          <a:ea typeface="宋体" panose="02010600030101010101" pitchFamily="2" charset="-122"/>
                          <a:cs typeface="宋体" panose="02010600030101010101" pitchFamily="2" charset="-122"/>
                        </a:rPr>
                        <a:t>CC</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数据端功能</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3375">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读</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低</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低</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高</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V</a:t>
                      </a:r>
                      <a:r>
                        <a:rPr lang="en-US" sz="1400" b="0" baseline="-25000">
                          <a:latin typeface="宋体" panose="02010600030101010101" pitchFamily="2" charset="-122"/>
                          <a:ea typeface="宋体" panose="02010600030101010101" pitchFamily="2" charset="-122"/>
                          <a:cs typeface="宋体" panose="02010600030101010101" pitchFamily="2" charset="-122"/>
                        </a:rPr>
                        <a:t>CC</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5V</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数据输出</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4645">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输出禁止</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低</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高</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高</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V</a:t>
                      </a:r>
                      <a:r>
                        <a:rPr lang="en-US" sz="1400" b="0" baseline="-25000">
                          <a:latin typeface="宋体" panose="02010600030101010101" pitchFamily="2" charset="-122"/>
                          <a:ea typeface="宋体" panose="02010600030101010101" pitchFamily="2" charset="-122"/>
                          <a:cs typeface="宋体" panose="02010600030101010101" pitchFamily="2" charset="-122"/>
                        </a:rPr>
                        <a:t>CC</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5V</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高阻</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3375">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备用</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高</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V</a:t>
                      </a:r>
                      <a:r>
                        <a:rPr lang="en-US" sz="1400" b="0" baseline="-25000">
                          <a:latin typeface="宋体" panose="02010600030101010101" pitchFamily="2" charset="-122"/>
                          <a:ea typeface="宋体" panose="02010600030101010101" pitchFamily="2" charset="-122"/>
                          <a:cs typeface="宋体" panose="02010600030101010101" pitchFamily="2" charset="-122"/>
                        </a:rPr>
                        <a:t>CC</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5V</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高阻</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3375">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编程</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低</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高</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低</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12.5V</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V</a:t>
                      </a:r>
                      <a:r>
                        <a:rPr lang="en-US" sz="1400" b="0" baseline="-25000">
                          <a:latin typeface="宋体" panose="02010600030101010101" pitchFamily="2" charset="-122"/>
                          <a:ea typeface="宋体" panose="02010600030101010101" pitchFamily="2" charset="-122"/>
                          <a:cs typeface="宋体" panose="02010600030101010101" pitchFamily="2" charset="-122"/>
                        </a:rPr>
                        <a:t>CC</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数据输入</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3375">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校验</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低</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低</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高</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12.5V</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V</a:t>
                      </a:r>
                      <a:r>
                        <a:rPr lang="en-US" sz="1400" b="0" baseline="-25000">
                          <a:latin typeface="宋体" panose="02010600030101010101" pitchFamily="2" charset="-122"/>
                          <a:ea typeface="宋体" panose="02010600030101010101" pitchFamily="2" charset="-122"/>
                          <a:cs typeface="宋体" panose="02010600030101010101" pitchFamily="2" charset="-122"/>
                        </a:rPr>
                        <a:t>CC</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数据输出</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2740">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编程禁止</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高</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Arial" panose="020B0604020202020204" pitchFamily="34" charset="0"/>
                          <a:cs typeface="Arial" panose="020B0604020202020204" pitchFamily="34" charset="0"/>
                        </a:rPr>
                        <a:t>×</a:t>
                      </a:r>
                      <a:endParaRPr lang="en-US" altLang="en-US" sz="1400" b="0">
                        <a:latin typeface="Arial" panose="020B0604020202020204" pitchFamily="34" charset="0"/>
                        <a:ea typeface="Arial" panose="020B0604020202020204" pitchFamily="34" charset="0"/>
                        <a:cs typeface="Arial" panose="020B0604020202020204" pitchFamily="3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12.5V</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V</a:t>
                      </a:r>
                      <a:r>
                        <a:rPr lang="en-US" sz="1400" b="0" baseline="-25000">
                          <a:latin typeface="宋体" panose="02010600030101010101" pitchFamily="2" charset="-122"/>
                          <a:ea typeface="宋体" panose="02010600030101010101" pitchFamily="2" charset="-122"/>
                          <a:cs typeface="宋体" panose="02010600030101010101" pitchFamily="2" charset="-122"/>
                        </a:rPr>
                        <a:t>CC</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高阻</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68020">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标识符</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低</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低</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高</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高</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低高</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V</a:t>
                      </a:r>
                      <a:r>
                        <a:rPr lang="en-US" sz="1400" b="0" baseline="-25000">
                          <a:latin typeface="宋体" panose="02010600030101010101" pitchFamily="2" charset="-122"/>
                          <a:ea typeface="宋体" panose="02010600030101010101" pitchFamily="2" charset="-122"/>
                          <a:cs typeface="宋体" panose="02010600030101010101" pitchFamily="2" charset="-122"/>
                        </a:rPr>
                        <a:t>CC</a:t>
                      </a:r>
                      <a:r>
                        <a:rPr lang="en-US" sz="1400" b="0">
                          <a:latin typeface="宋体" panose="02010600030101010101" pitchFamily="2" charset="-122"/>
                          <a:ea typeface="宋体" panose="02010600030101010101" pitchFamily="2" charset="-122"/>
                          <a:cs typeface="宋体" panose="02010600030101010101" pitchFamily="2" charset="-122"/>
                        </a:rPr>
                        <a:t>V</a:t>
                      </a:r>
                      <a:r>
                        <a:rPr lang="en-US" sz="1400" b="0" baseline="-25000">
                          <a:latin typeface="宋体" panose="02010600030101010101" pitchFamily="2" charset="-122"/>
                          <a:ea typeface="宋体" panose="02010600030101010101" pitchFamily="2" charset="-122"/>
                          <a:cs typeface="宋体" panose="02010600030101010101" pitchFamily="2" charset="-122"/>
                        </a:rPr>
                        <a:t>CC</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5V5V</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制造商编码器件编码</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grpSp>
        <p:nvGrpSpPr>
          <p:cNvPr id="13" name="组合 12"/>
          <p:cNvGrpSpPr/>
          <p:nvPr/>
        </p:nvGrpSpPr>
        <p:grpSpPr>
          <a:xfrm>
            <a:off x="2218690" y="2674620"/>
            <a:ext cx="1734185" cy="313690"/>
            <a:chOff x="3494" y="3760"/>
            <a:chExt cx="2731" cy="494"/>
          </a:xfrm>
        </p:grpSpPr>
        <p:pic>
          <p:nvPicPr>
            <p:cNvPr id="10" name="图片 9"/>
            <p:cNvPicPr/>
            <p:nvPr/>
          </p:nvPicPr>
          <p:blipFill>
            <a:blip r:embed="rId1"/>
            <a:stretch>
              <a:fillRect/>
            </a:stretch>
          </p:blipFill>
          <p:spPr>
            <a:xfrm>
              <a:off x="3494" y="3760"/>
              <a:ext cx="524" cy="494"/>
            </a:xfrm>
            <a:prstGeom prst="rect">
              <a:avLst/>
            </a:prstGeom>
            <a:noFill/>
            <a:ln w="9525">
              <a:noFill/>
            </a:ln>
          </p:spPr>
        </p:pic>
        <p:pic>
          <p:nvPicPr>
            <p:cNvPr id="11" name="图片 10"/>
            <p:cNvPicPr/>
            <p:nvPr/>
          </p:nvPicPr>
          <p:blipFill>
            <a:blip r:embed="rId2"/>
            <a:stretch>
              <a:fillRect/>
            </a:stretch>
          </p:blipFill>
          <p:spPr>
            <a:xfrm>
              <a:off x="4764" y="3760"/>
              <a:ext cx="401" cy="494"/>
            </a:xfrm>
            <a:prstGeom prst="rect">
              <a:avLst/>
            </a:prstGeom>
            <a:noFill/>
            <a:ln w="9525">
              <a:noFill/>
            </a:ln>
          </p:spPr>
        </p:pic>
        <p:pic>
          <p:nvPicPr>
            <p:cNvPr id="12" name="图片 11"/>
            <p:cNvPicPr/>
            <p:nvPr/>
          </p:nvPicPr>
          <p:blipFill>
            <a:blip r:embed="rId3"/>
            <a:stretch>
              <a:fillRect/>
            </a:stretch>
          </p:blipFill>
          <p:spPr>
            <a:xfrm>
              <a:off x="5568" y="3761"/>
              <a:ext cx="657" cy="493"/>
            </a:xfrm>
            <a:prstGeom prst="rect">
              <a:avLst/>
            </a:prstGeom>
            <a:noFill/>
            <a:ln w="9525">
              <a:noFill/>
            </a:ln>
          </p:spPr>
        </p:pic>
      </p:grpSp>
      <p:sp>
        <p:nvSpPr>
          <p:cNvPr id="14" name="文本框 13"/>
          <p:cNvSpPr txBox="1"/>
          <p:nvPr/>
        </p:nvSpPr>
        <p:spPr>
          <a:xfrm>
            <a:off x="3279775" y="2195830"/>
            <a:ext cx="2287905" cy="306705"/>
          </a:xfrm>
          <a:prstGeom prst="rect">
            <a:avLst/>
          </a:prstGeom>
          <a:noFill/>
        </p:spPr>
        <p:txBody>
          <a:bodyPr wrap="square" rtlCol="0">
            <a:spAutoFit/>
          </a:bodyPr>
          <a:p>
            <a:pPr algn="ctr"/>
            <a:r>
              <a:rPr lang="zh-CN" altLang="en-US" sz="1400" b="1"/>
              <a:t>表6.</a:t>
            </a:r>
            <a:r>
              <a:rPr lang="en-US" altLang="zh-CN" sz="1400" b="1"/>
              <a:t>5</a:t>
            </a:r>
            <a:r>
              <a:rPr lang="en-US" sz="1400" b="1"/>
              <a:t> </a:t>
            </a:r>
            <a:r>
              <a:rPr lang="zh-CN" altLang="en-US" sz="1400" b="1"/>
              <a:t> </a:t>
            </a:r>
            <a:r>
              <a:rPr lang="en-US" altLang="zh-CN" sz="1400" b="1">
                <a:ea typeface="宋体" panose="02010600030101010101" pitchFamily="2" charset="-122"/>
              </a:rPr>
              <a:t>2764</a:t>
            </a:r>
            <a:r>
              <a:rPr lang="zh-CN" altLang="en-US" sz="1400" b="1">
                <a:ea typeface="宋体" panose="02010600030101010101" pitchFamily="2" charset="-122"/>
              </a:rPr>
              <a:t>工作方式</a:t>
            </a:r>
            <a:r>
              <a:rPr lang="zh-CN" sz="1400" b="1">
                <a:ea typeface="宋体" panose="02010600030101010101" pitchFamily="2" charset="-122"/>
              </a:rPr>
              <a:t>表</a:t>
            </a:r>
            <a:endParaRPr lang="zh-CN" sz="1400" b="1">
              <a:ea typeface="宋体" panose="0201060003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43685"/>
            <a:ext cx="8229600" cy="4239260"/>
          </a:xfrm>
        </p:spPr>
        <p:txBody>
          <a:bodyPr/>
          <a:p>
            <a:pPr latinLnBrk="0">
              <a:lnSpc>
                <a:spcPts val="4000"/>
              </a:lnSpc>
              <a:spcBef>
                <a:spcPts val="0"/>
              </a:spcBef>
            </a:pPr>
            <a:r>
              <a:rPr lang="zh-CN" altLang="en-US" sz="2000"/>
              <a:t>3. 高集成度EPROM      </a:t>
            </a:r>
            <a:endParaRPr lang="zh-CN" altLang="en-US" sz="2000"/>
          </a:p>
          <a:p>
            <a:pPr latinLnBrk="0">
              <a:lnSpc>
                <a:spcPts val="4000"/>
              </a:lnSpc>
              <a:spcBef>
                <a:spcPts val="0"/>
              </a:spcBef>
            </a:pPr>
            <a:r>
              <a:rPr lang="zh-CN" altLang="en-US" sz="2000"/>
              <a:t>       除了常用的EPROM 2764外，27128、27256、27512等也是常用的EPROM芯片。由于工业控制计算机的发展，迫切需用电子盘取代硬盘，常把用户程序、操作系统固化在电子盘（ROMDISK）上，这时要用27C010（128K×8）、27C020（256K×8）、27C040（512K×8）等大容量芯片。</a:t>
            </a:r>
            <a:endParaRPr lang="zh-CN" altLang="en-US" sz="2000"/>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a:t>
            </a:r>
            <a:r>
              <a:rPr lang="en-US"/>
              <a:t>3 </a:t>
            </a:r>
            <a:r>
              <a:rPr lang="zh-CN"/>
              <a:t>只</a:t>
            </a:r>
            <a:r>
              <a:t>读存储器</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43685"/>
            <a:ext cx="8229600" cy="1256030"/>
          </a:xfrm>
        </p:spPr>
        <p:txBody>
          <a:bodyPr/>
          <a:p>
            <a:pPr latinLnBrk="0">
              <a:lnSpc>
                <a:spcPts val="4000"/>
              </a:lnSpc>
              <a:spcBef>
                <a:spcPts val="0"/>
              </a:spcBef>
            </a:pPr>
            <a:r>
              <a:rPr lang="zh-CN" altLang="en-US" sz="2000"/>
              <a:t>6.3.3  电可擦可编程存储器   </a:t>
            </a:r>
            <a:endParaRPr lang="zh-CN" altLang="en-US" sz="2000"/>
          </a:p>
          <a:p>
            <a:pPr latinLnBrk="0">
              <a:lnSpc>
                <a:spcPts val="4000"/>
              </a:lnSpc>
              <a:spcBef>
                <a:spcPts val="0"/>
              </a:spcBef>
            </a:pPr>
            <a:r>
              <a:rPr lang="zh-CN" altLang="en-US" sz="2000"/>
              <a:t>    1. 2816的基本特点（</a:t>
            </a:r>
            <a:r>
              <a:rPr lang="zh-CN" altLang="en-US" sz="2000">
                <a:sym typeface="+mn-ea"/>
              </a:rPr>
              <a:t>2K×8位</a:t>
            </a:r>
            <a:r>
              <a:rPr lang="zh-CN" altLang="en-US" sz="2000"/>
              <a:t>）</a:t>
            </a:r>
            <a:endParaRPr lang="zh-CN" altLang="en-US" sz="2000"/>
          </a:p>
          <a:p>
            <a:pPr latinLnBrk="0">
              <a:lnSpc>
                <a:spcPts val="4000"/>
              </a:lnSpc>
              <a:spcBef>
                <a:spcPts val="0"/>
              </a:spcBef>
            </a:pPr>
            <a:r>
              <a:rPr lang="zh-CN" altLang="en-US" sz="2000"/>
              <a:t>        </a:t>
            </a:r>
            <a:endParaRPr lang="zh-CN" altLang="en-US" sz="2000"/>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a:t>
            </a:r>
            <a:r>
              <a:rPr lang="en-US"/>
              <a:t>3 </a:t>
            </a:r>
            <a:r>
              <a:rPr lang="zh-CN"/>
              <a:t>只</a:t>
            </a:r>
            <a:r>
              <a:t>读存储器</a:t>
            </a:r>
          </a:p>
        </p:txBody>
      </p:sp>
      <p:sp>
        <p:nvSpPr>
          <p:cNvPr id="2" name="文本框 1"/>
          <p:cNvSpPr txBox="1"/>
          <p:nvPr/>
        </p:nvSpPr>
        <p:spPr>
          <a:xfrm>
            <a:off x="3232785" y="5303520"/>
            <a:ext cx="3062605" cy="337185"/>
          </a:xfrm>
          <a:prstGeom prst="rect">
            <a:avLst/>
          </a:prstGeom>
          <a:noFill/>
        </p:spPr>
        <p:txBody>
          <a:bodyPr wrap="square" rtlCol="0">
            <a:spAutoFit/>
          </a:bodyPr>
          <a:p>
            <a:r>
              <a:rPr lang="zh-CN" altLang="en-US" sz="1600" b="1"/>
              <a:t>图</a:t>
            </a:r>
            <a:r>
              <a:rPr lang="en-US" altLang="zh-CN" sz="1600" b="1"/>
              <a:t>6.23  2816</a:t>
            </a:r>
            <a:r>
              <a:rPr lang="zh-CN" altLang="en-US" sz="1600" b="1">
                <a:ea typeface="宋体" panose="02010600030101010101" pitchFamily="2" charset="-122"/>
              </a:rPr>
              <a:t>逻辑符号图</a:t>
            </a:r>
            <a:endParaRPr lang="zh-CN" altLang="en-US" sz="1600" b="1">
              <a:ea typeface="宋体" panose="02010600030101010101" pitchFamily="2" charset="-122"/>
            </a:endParaRPr>
          </a:p>
        </p:txBody>
      </p:sp>
      <p:pic>
        <p:nvPicPr>
          <p:cNvPr id="4" name="图片 36" descr="5t23"/>
          <p:cNvPicPr>
            <a:picLocks noChangeAspect="1"/>
          </p:cNvPicPr>
          <p:nvPr/>
        </p:nvPicPr>
        <p:blipFill>
          <a:blip r:embed="rId1"/>
          <a:stretch>
            <a:fillRect/>
          </a:stretch>
        </p:blipFill>
        <p:spPr>
          <a:xfrm>
            <a:off x="2426335" y="3106420"/>
            <a:ext cx="4044315" cy="190563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idx="1"/>
          </p:nvPr>
        </p:nvSpPr>
        <p:spPr>
          <a:xfrm>
            <a:off x="448310" y="1675130"/>
            <a:ext cx="8229600" cy="4383405"/>
          </a:xfrm>
        </p:spPr>
        <p:txBody>
          <a:bodyPr/>
          <a:p>
            <a:pPr latinLnBrk="0">
              <a:lnSpc>
                <a:spcPts val="4000"/>
              </a:lnSpc>
              <a:spcBef>
                <a:spcPts val="0"/>
              </a:spcBef>
            </a:pPr>
            <a:r>
              <a:rPr lang="zh-CN" altLang="en-US" sz="2000"/>
              <a:t>    </a:t>
            </a:r>
            <a:r>
              <a:rPr sz="2000"/>
              <a:t>根据存储器的存储介质的性能及使用方法的不同，可以从不同的角度对存储器进行分类。</a:t>
            </a:r>
            <a:endParaRPr sz="2000"/>
          </a:p>
          <a:p>
            <a:pPr latinLnBrk="0">
              <a:lnSpc>
                <a:spcPts val="4000"/>
              </a:lnSpc>
              <a:spcBef>
                <a:spcPts val="0"/>
              </a:spcBef>
            </a:pPr>
            <a:r>
              <a:rPr sz="2000"/>
              <a:t>1. 按存储介质分类</a:t>
            </a:r>
            <a:endParaRPr sz="2000"/>
          </a:p>
          <a:p>
            <a:pPr latinLnBrk="0">
              <a:lnSpc>
                <a:spcPts val="4000"/>
              </a:lnSpc>
              <a:spcBef>
                <a:spcPts val="0"/>
              </a:spcBef>
            </a:pPr>
            <a:r>
              <a:rPr sz="2000"/>
              <a:t>    </a:t>
            </a:r>
            <a:r>
              <a:rPr sz="2000">
                <a:solidFill>
                  <a:srgbClr val="FF0000"/>
                </a:solidFill>
              </a:rPr>
              <a:t>存储介质</a:t>
            </a:r>
            <a:r>
              <a:rPr sz="2000"/>
              <a:t>是指能寄存“0”、“1”两种代码并能区别两种状态的物质或元器件。存储介质主要有半导体器件、磁性材料和光盘等。</a:t>
            </a:r>
            <a:endParaRPr sz="2000"/>
          </a:p>
          <a:p>
            <a:pPr latinLnBrk="0">
              <a:lnSpc>
                <a:spcPts val="4000"/>
              </a:lnSpc>
              <a:spcBef>
                <a:spcPts val="0"/>
              </a:spcBef>
            </a:pPr>
            <a:r>
              <a:rPr sz="2000"/>
              <a:t>⑴ 半导体存储器</a:t>
            </a:r>
            <a:endParaRPr sz="2000"/>
          </a:p>
          <a:p>
            <a:pPr latinLnBrk="0">
              <a:lnSpc>
                <a:spcPts val="4000"/>
              </a:lnSpc>
              <a:spcBef>
                <a:spcPts val="0"/>
              </a:spcBef>
            </a:pPr>
            <a:r>
              <a:rPr sz="2000"/>
              <a:t>    </a:t>
            </a:r>
            <a:r>
              <a:rPr sz="2000">
                <a:solidFill>
                  <a:srgbClr val="FF0000"/>
                </a:solidFill>
              </a:rPr>
              <a:t>优点</a:t>
            </a:r>
            <a:r>
              <a:rPr sz="2000"/>
              <a:t>是体积小、功耗低、存取时间短。</a:t>
            </a:r>
            <a:endParaRPr sz="2000"/>
          </a:p>
          <a:p>
            <a:pPr latinLnBrk="0">
              <a:lnSpc>
                <a:spcPts val="4000"/>
              </a:lnSpc>
              <a:spcBef>
                <a:spcPts val="0"/>
              </a:spcBef>
            </a:pPr>
            <a:r>
              <a:rPr sz="2000"/>
              <a:t>   </a:t>
            </a:r>
            <a:r>
              <a:rPr sz="2000">
                <a:solidFill>
                  <a:srgbClr val="FF0000"/>
                </a:solidFill>
              </a:rPr>
              <a:t>缺点</a:t>
            </a:r>
            <a:r>
              <a:rPr sz="2000"/>
              <a:t>是当切断电源时，所存信息也随即丢失，它是一种易失性存储器。</a:t>
            </a:r>
            <a:endParaRPr sz="2000"/>
          </a:p>
          <a:p>
            <a:pPr latinLnBrk="0">
              <a:lnSpc>
                <a:spcPct val="150000"/>
              </a:lnSpc>
              <a:spcBef>
                <a:spcPts val="0"/>
              </a:spcBef>
            </a:pPr>
            <a:endParaRPr sz="2000"/>
          </a:p>
        </p:txBody>
      </p:sp>
      <p:sp>
        <p:nvSpPr>
          <p:cNvPr id="7" name="标题 6"/>
          <p:cNvSpPr/>
          <p:nvPr>
            <p:ph type="title"/>
          </p:nvPr>
        </p:nvSpPr>
        <p:spPr/>
        <p:txBody>
          <a:bodyPr/>
          <a:p>
            <a:endParaRPr lang="zh-CN" altLang="en-US"/>
          </a:p>
        </p:txBody>
      </p:sp>
      <p:sp>
        <p:nvSpPr>
          <p:cNvPr id="8" name="文本占位符 7"/>
          <p:cNvSpPr>
            <a:spLocks noGrp="1"/>
          </p:cNvSpPr>
          <p:nvPr>
            <p:ph type="body" sz="quarter" idx="10"/>
          </p:nvPr>
        </p:nvSpPr>
        <p:spPr>
          <a:xfrm>
            <a:off x="448310" y="990600"/>
            <a:ext cx="2755900" cy="576580"/>
          </a:xfrm>
        </p:spPr>
        <p:txBody>
          <a:bodyPr/>
          <a:p>
            <a:r>
              <a:t>6.1 概述</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43685"/>
            <a:ext cx="8229600" cy="1256030"/>
          </a:xfrm>
        </p:spPr>
        <p:txBody>
          <a:bodyPr/>
          <a:p>
            <a:pPr latinLnBrk="0">
              <a:lnSpc>
                <a:spcPts val="4000"/>
              </a:lnSpc>
              <a:spcBef>
                <a:spcPts val="0"/>
              </a:spcBef>
            </a:pPr>
            <a:r>
              <a:rPr lang="zh-CN" altLang="en-US" sz="2000"/>
              <a:t>2. 2816的工作方式</a:t>
            </a:r>
            <a:endParaRPr lang="zh-CN" altLang="en-US" sz="2000"/>
          </a:p>
          <a:p>
            <a:pPr latinLnBrk="0">
              <a:lnSpc>
                <a:spcPts val="4000"/>
              </a:lnSpc>
              <a:spcBef>
                <a:spcPts val="0"/>
              </a:spcBef>
            </a:pPr>
            <a:r>
              <a:rPr lang="zh-CN" altLang="en-US" sz="2000"/>
              <a:t>     有6种工作方式，每种工作方式下各个控制信号所需电平如表6.6所示。</a:t>
            </a:r>
            <a:endParaRPr lang="zh-CN" altLang="en-US" sz="2000"/>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a:t>
            </a:r>
            <a:r>
              <a:rPr lang="en-US"/>
              <a:t>3 </a:t>
            </a:r>
            <a:r>
              <a:rPr lang="zh-CN"/>
              <a:t>只</a:t>
            </a:r>
            <a:r>
              <a:t>读存储器</a:t>
            </a:r>
          </a:p>
        </p:txBody>
      </p:sp>
      <p:graphicFrame>
        <p:nvGraphicFramePr>
          <p:cNvPr id="7" name="表格 6"/>
          <p:cNvGraphicFramePr/>
          <p:nvPr/>
        </p:nvGraphicFramePr>
        <p:xfrm>
          <a:off x="943610" y="3088005"/>
          <a:ext cx="7223125" cy="2827655"/>
        </p:xfrm>
        <a:graphic>
          <a:graphicData uri="http://schemas.openxmlformats.org/drawingml/2006/table">
            <a:tbl>
              <a:tblPr firstRow="1" bandRow="1">
                <a:tableStyleId>{5940675A-B579-460E-94D1-54222C63F5DA}</a:tableStyleId>
              </a:tblPr>
              <a:tblGrid>
                <a:gridCol w="1443990"/>
                <a:gridCol w="1442720"/>
                <a:gridCol w="1445260"/>
                <a:gridCol w="1445895"/>
                <a:gridCol w="1445260"/>
              </a:tblGrid>
              <a:tr h="573405">
                <a:tc>
                  <a:txBody>
                    <a:bodyPr/>
                    <a:p>
                      <a:pPr indent="0">
                        <a:buNone/>
                      </a:pPr>
                      <a:r>
                        <a:rPr lang="en-US" sz="1600" b="0">
                          <a:latin typeface="宋体" panose="02010600030101010101" pitchFamily="2" charset="-122"/>
                          <a:ea typeface="宋体" panose="02010600030101010101" pitchFamily="2" charset="-122"/>
                          <a:cs typeface="宋体" panose="02010600030101010101" pitchFamily="2" charset="-122"/>
                        </a:rPr>
                        <a:t>       </a:t>
                      </a:r>
                      <a:r>
                        <a:rPr lang="en-US" sz="1400" b="0">
                          <a:latin typeface="宋体" panose="02010600030101010101" pitchFamily="2" charset="-122"/>
                          <a:ea typeface="宋体" panose="02010600030101010101" pitchFamily="2" charset="-122"/>
                          <a:cs typeface="宋体" panose="02010600030101010101" pitchFamily="2" charset="-122"/>
                        </a:rPr>
                        <a:t>  管脚  方式</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V</a:t>
                      </a:r>
                      <a:r>
                        <a:rPr lang="en-US" sz="1600" b="0" baseline="-25000">
                          <a:latin typeface="宋体" panose="02010600030101010101" pitchFamily="2" charset="-122"/>
                          <a:ea typeface="宋体" panose="02010600030101010101" pitchFamily="2" charset="-122"/>
                          <a:cs typeface="宋体" panose="02010600030101010101" pitchFamily="2" charset="-122"/>
                        </a:rPr>
                        <a:t>PP</a:t>
                      </a:r>
                      <a:r>
                        <a:rPr lang="en-US" sz="1600" b="0">
                          <a:latin typeface="宋体" panose="02010600030101010101" pitchFamily="2" charset="-122"/>
                          <a:ea typeface="宋体" panose="02010600030101010101" pitchFamily="2" charset="-122"/>
                          <a:cs typeface="宋体" panose="02010600030101010101" pitchFamily="2" charset="-122"/>
                        </a:rPr>
                        <a:t>（V）</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数据线功能</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5285">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读方式</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低</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低</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+4～+6</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输出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375920">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备用方式</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+4～+6</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高阻</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cap="flat">
                      <a:noFill/>
                    </a:lnR>
                    <a:lnT cap="flat">
                      <a:noFill/>
                    </a:lnT>
                    <a:lnB cap="flat">
                      <a:noFill/>
                    </a:lnB>
                    <a:lnTlToBr>
                      <a:noFill/>
                    </a:lnTlToBr>
                    <a:lnBlToTr>
                      <a:noFill/>
                    </a:lnBlToTr>
                    <a:noFill/>
                  </a:tcPr>
                </a:tc>
              </a:tr>
              <a:tr h="376555">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字节擦除</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低</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+21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输入为高电平</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cap="flat">
                      <a:noFill/>
                    </a:lnR>
                    <a:lnT cap="flat">
                      <a:noFill/>
                    </a:lnT>
                    <a:lnB cap="flat">
                      <a:noFill/>
                    </a:lnB>
                    <a:lnTlToBr>
                      <a:noFill/>
                    </a:lnTlToBr>
                    <a:lnBlToTr>
                      <a:noFill/>
                    </a:lnBlToTr>
                    <a:noFill/>
                  </a:tcPr>
                </a:tc>
              </a:tr>
              <a:tr h="375285">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字节写</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低</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+21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输入</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cap="flat">
                      <a:noFill/>
                    </a:lnR>
                    <a:lnT cap="flat">
                      <a:noFill/>
                    </a:lnT>
                    <a:lnB cap="flat">
                      <a:noFill/>
                    </a:lnB>
                    <a:lnTlToBr>
                      <a:noFill/>
                    </a:lnTlToBr>
                    <a:lnBlToTr>
                      <a:noFill/>
                    </a:lnBlToTr>
                    <a:noFill/>
                  </a:tcPr>
                </a:tc>
              </a:tr>
              <a:tr h="375920">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片擦除</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低</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+9～+15V</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+21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输入为高电平</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cap="flat">
                      <a:noFill/>
                    </a:lnR>
                    <a:lnT cap="flat">
                      <a:noFill/>
                    </a:lnT>
                    <a:lnB cap="flat">
                      <a:noFill/>
                    </a:lnB>
                    <a:lnTlToBr>
                      <a:noFill/>
                    </a:lnTlToBr>
                    <a:lnBlToTr>
                      <a:noFill/>
                    </a:lnBlToTr>
                    <a:noFill/>
                  </a:tcPr>
                </a:tc>
              </a:tr>
              <a:tr h="375285">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擦写禁止</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w="12700" cap="flat" cmpd="sng">
                      <a:solidFill>
                        <a:srgbClr val="080000"/>
                      </a:solidFill>
                      <a:prstDash val="solid"/>
                      <a:headEnd type="none" w="med" len="med"/>
                      <a:tailEnd type="none" w="med" len="med"/>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+21</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宋体" panose="02010600030101010101" pitchFamily="2" charset="-122"/>
                          <a:ea typeface="宋体" panose="02010600030101010101" pitchFamily="2" charset="-122"/>
                          <a:cs typeface="宋体" panose="02010600030101010101" pitchFamily="2" charset="-122"/>
                        </a:rPr>
                        <a:t>高阻</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grpSp>
        <p:nvGrpSpPr>
          <p:cNvPr id="10" name="组合 9"/>
          <p:cNvGrpSpPr/>
          <p:nvPr/>
        </p:nvGrpSpPr>
        <p:grpSpPr>
          <a:xfrm>
            <a:off x="2926080" y="3274695"/>
            <a:ext cx="1856740" cy="246380"/>
            <a:chOff x="4590" y="4782"/>
            <a:chExt cx="2924" cy="388"/>
          </a:xfrm>
        </p:grpSpPr>
        <p:pic>
          <p:nvPicPr>
            <p:cNvPr id="8" name="图片 7"/>
            <p:cNvPicPr/>
            <p:nvPr/>
          </p:nvPicPr>
          <p:blipFill>
            <a:blip r:embed="rId1"/>
            <a:stretch>
              <a:fillRect/>
            </a:stretch>
          </p:blipFill>
          <p:spPr>
            <a:xfrm>
              <a:off x="4590" y="4782"/>
              <a:ext cx="721" cy="389"/>
            </a:xfrm>
            <a:prstGeom prst="rect">
              <a:avLst/>
            </a:prstGeom>
            <a:noFill/>
            <a:ln w="9525">
              <a:noFill/>
            </a:ln>
          </p:spPr>
        </p:pic>
        <p:pic>
          <p:nvPicPr>
            <p:cNvPr id="9" name="图片 8"/>
            <p:cNvPicPr/>
            <p:nvPr/>
          </p:nvPicPr>
          <p:blipFill>
            <a:blip r:embed="rId2"/>
            <a:stretch>
              <a:fillRect/>
            </a:stretch>
          </p:blipFill>
          <p:spPr>
            <a:xfrm>
              <a:off x="6920" y="4782"/>
              <a:ext cx="595" cy="389"/>
            </a:xfrm>
            <a:prstGeom prst="rect">
              <a:avLst/>
            </a:prstGeom>
            <a:noFill/>
            <a:ln w="9525">
              <a:noFill/>
            </a:ln>
          </p:spPr>
        </p:pic>
      </p:grpSp>
      <p:sp>
        <p:nvSpPr>
          <p:cNvPr id="14" name="文本框 13"/>
          <p:cNvSpPr txBox="1"/>
          <p:nvPr/>
        </p:nvSpPr>
        <p:spPr>
          <a:xfrm>
            <a:off x="3269615" y="2691130"/>
            <a:ext cx="2287905" cy="306705"/>
          </a:xfrm>
          <a:prstGeom prst="rect">
            <a:avLst/>
          </a:prstGeom>
          <a:noFill/>
        </p:spPr>
        <p:txBody>
          <a:bodyPr wrap="square" rtlCol="0">
            <a:spAutoFit/>
          </a:bodyPr>
          <a:p>
            <a:pPr algn="ctr"/>
            <a:r>
              <a:rPr lang="zh-CN" altLang="en-US" sz="1400" b="1"/>
              <a:t>表6.</a:t>
            </a:r>
            <a:r>
              <a:rPr lang="en-US" altLang="zh-CN" sz="1400" b="1"/>
              <a:t>6</a:t>
            </a:r>
            <a:r>
              <a:rPr lang="en-US" sz="1400" b="1"/>
              <a:t> </a:t>
            </a:r>
            <a:r>
              <a:rPr lang="zh-CN" altLang="en-US" sz="1400" b="1"/>
              <a:t> </a:t>
            </a:r>
            <a:r>
              <a:rPr lang="en-US" altLang="zh-CN" sz="1400" b="1">
                <a:ea typeface="宋体" panose="02010600030101010101" pitchFamily="2" charset="-122"/>
              </a:rPr>
              <a:t>2816</a:t>
            </a:r>
            <a:r>
              <a:rPr lang="zh-CN" altLang="en-US" sz="1400" b="1">
                <a:ea typeface="宋体" panose="02010600030101010101" pitchFamily="2" charset="-122"/>
              </a:rPr>
              <a:t>工作方式</a:t>
            </a:r>
            <a:r>
              <a:rPr lang="zh-CN" sz="1400" b="1">
                <a:ea typeface="宋体" panose="02010600030101010101" pitchFamily="2" charset="-122"/>
              </a:rPr>
              <a:t>表</a:t>
            </a:r>
            <a:endParaRPr lang="zh-CN" sz="1400" b="1">
              <a:ea typeface="宋体"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43685"/>
            <a:ext cx="8229600" cy="4443095"/>
          </a:xfrm>
        </p:spPr>
        <p:txBody>
          <a:bodyPr/>
          <a:p>
            <a:pPr latinLnBrk="0">
              <a:lnSpc>
                <a:spcPts val="4000"/>
              </a:lnSpc>
              <a:spcBef>
                <a:spcPts val="0"/>
              </a:spcBef>
            </a:pPr>
            <a:r>
              <a:rPr lang="zh-CN" altLang="en-US" sz="2000"/>
              <a:t>⑴ 读方式</a:t>
            </a:r>
            <a:endParaRPr lang="zh-CN" altLang="en-US" sz="2000"/>
          </a:p>
          <a:p>
            <a:pPr latinLnBrk="0">
              <a:lnSpc>
                <a:spcPts val="4000"/>
              </a:lnSpc>
              <a:spcBef>
                <a:spcPts val="0"/>
              </a:spcBef>
            </a:pPr>
            <a:r>
              <a:rPr lang="zh-CN" altLang="en-US" sz="2000"/>
              <a:t>     在读方式时，允许CPU读取2816的数据。</a:t>
            </a:r>
            <a:endParaRPr lang="zh-CN" altLang="en-US" sz="2000"/>
          </a:p>
          <a:p>
            <a:pPr latinLnBrk="0">
              <a:lnSpc>
                <a:spcPts val="4000"/>
              </a:lnSpc>
              <a:spcBef>
                <a:spcPts val="0"/>
              </a:spcBef>
            </a:pPr>
            <a:r>
              <a:rPr lang="zh-CN" altLang="en-US" sz="2000"/>
              <a:t>⑵ 写方式</a:t>
            </a:r>
            <a:endParaRPr lang="zh-CN" altLang="en-US" sz="2000"/>
          </a:p>
          <a:p>
            <a:pPr latinLnBrk="0">
              <a:lnSpc>
                <a:spcPts val="4000"/>
              </a:lnSpc>
              <a:spcBef>
                <a:spcPts val="0"/>
              </a:spcBef>
            </a:pPr>
            <a:r>
              <a:rPr lang="zh-CN" altLang="en-US" sz="2000"/>
              <a:t>    2816具有以字节为单位的擦写功能，擦除和写入是同一种操作，即都是写，只不过擦除是固定写“1”而已。因此，在擦除时，数据输入是TTL高电平。</a:t>
            </a:r>
            <a:endParaRPr lang="zh-CN" altLang="en-US" sz="2000"/>
          </a:p>
          <a:p>
            <a:pPr latinLnBrk="0">
              <a:lnSpc>
                <a:spcPts val="4000"/>
              </a:lnSpc>
              <a:spcBef>
                <a:spcPts val="0"/>
              </a:spcBef>
            </a:pPr>
            <a:r>
              <a:rPr lang="zh-CN" altLang="en-US" sz="2000"/>
              <a:t>⑶ 片擦除方式</a:t>
            </a:r>
            <a:endParaRPr lang="zh-CN" altLang="en-US" sz="2000"/>
          </a:p>
          <a:p>
            <a:pPr latinLnBrk="0">
              <a:lnSpc>
                <a:spcPts val="4000"/>
              </a:lnSpc>
              <a:spcBef>
                <a:spcPts val="0"/>
              </a:spcBef>
            </a:pPr>
            <a:r>
              <a:rPr lang="zh-CN" altLang="en-US" sz="2000"/>
              <a:t>     在2816需整片擦除时，也可按字节擦除方式将整片2KB逐个进行。</a:t>
            </a:r>
            <a:endParaRPr lang="zh-CN" altLang="en-US" sz="2000"/>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a:t>
            </a:r>
            <a:r>
              <a:rPr lang="en-US"/>
              <a:t>3 </a:t>
            </a:r>
            <a:r>
              <a:rPr lang="zh-CN"/>
              <a:t>只</a:t>
            </a:r>
            <a:r>
              <a:t>读存储器</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43685"/>
            <a:ext cx="8229600" cy="1694815"/>
          </a:xfrm>
        </p:spPr>
        <p:txBody>
          <a:bodyPr/>
          <a:p>
            <a:pPr latinLnBrk="0">
              <a:lnSpc>
                <a:spcPts val="4000"/>
              </a:lnSpc>
              <a:spcBef>
                <a:spcPts val="0"/>
              </a:spcBef>
            </a:pPr>
            <a:r>
              <a:rPr lang="zh-CN" altLang="en-US" sz="2000"/>
              <a:t>3. 2817A EEPROM   （</a:t>
            </a:r>
            <a:r>
              <a:rPr lang="zh-CN" altLang="en-US" sz="2000">
                <a:sym typeface="+mn-ea"/>
              </a:rPr>
              <a:t>2K×8位</a:t>
            </a:r>
            <a:r>
              <a:rPr lang="zh-CN" altLang="en-US" sz="2000"/>
              <a:t>）</a:t>
            </a:r>
            <a:endParaRPr lang="zh-CN" altLang="en-US" sz="2000"/>
          </a:p>
          <a:p>
            <a:pPr latinLnBrk="0">
              <a:lnSpc>
                <a:spcPts val="4000"/>
              </a:lnSpc>
              <a:spcBef>
                <a:spcPts val="0"/>
              </a:spcBef>
            </a:pPr>
            <a:r>
              <a:rPr lang="zh-CN" altLang="en-US" sz="2000"/>
              <a:t>    2817A的特点是片内具有防写保护单元，适于现场修改参数。2817A引脚如图6.24所示。</a:t>
            </a:r>
            <a:endParaRPr lang="zh-CN" altLang="en-US" sz="2000"/>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a:t>
            </a:r>
            <a:r>
              <a:rPr lang="en-US"/>
              <a:t>3 </a:t>
            </a:r>
            <a:r>
              <a:rPr lang="zh-CN"/>
              <a:t>只</a:t>
            </a:r>
            <a:r>
              <a:t>读存储器</a:t>
            </a:r>
          </a:p>
        </p:txBody>
      </p:sp>
      <p:pic>
        <p:nvPicPr>
          <p:cNvPr id="2" name="图片 39" descr="5t24"/>
          <p:cNvPicPr>
            <a:picLocks noChangeAspect="1"/>
          </p:cNvPicPr>
          <p:nvPr/>
        </p:nvPicPr>
        <p:blipFill>
          <a:blip r:embed="rId1"/>
          <a:stretch>
            <a:fillRect/>
          </a:stretch>
        </p:blipFill>
        <p:spPr>
          <a:xfrm>
            <a:off x="3258185" y="2698115"/>
            <a:ext cx="2309495" cy="3404870"/>
          </a:xfrm>
          <a:prstGeom prst="rect">
            <a:avLst/>
          </a:prstGeom>
          <a:noFill/>
          <a:ln w="9525">
            <a:noFill/>
          </a:ln>
        </p:spPr>
      </p:pic>
      <p:sp>
        <p:nvSpPr>
          <p:cNvPr id="4" name="文本框 3"/>
          <p:cNvSpPr txBox="1"/>
          <p:nvPr/>
        </p:nvSpPr>
        <p:spPr>
          <a:xfrm>
            <a:off x="3258185" y="6102985"/>
            <a:ext cx="3062605" cy="337185"/>
          </a:xfrm>
          <a:prstGeom prst="rect">
            <a:avLst/>
          </a:prstGeom>
          <a:noFill/>
        </p:spPr>
        <p:txBody>
          <a:bodyPr wrap="square" rtlCol="0">
            <a:spAutoFit/>
          </a:bodyPr>
          <a:p>
            <a:r>
              <a:rPr lang="zh-CN" altLang="en-US" sz="1600" b="1"/>
              <a:t>图</a:t>
            </a:r>
            <a:r>
              <a:rPr lang="en-US" altLang="zh-CN" sz="1600" b="1"/>
              <a:t>6.24  2817A</a:t>
            </a:r>
            <a:r>
              <a:rPr lang="zh-CN" altLang="en-US" sz="1600" b="1">
                <a:ea typeface="宋体" panose="02010600030101010101" pitchFamily="2" charset="-122"/>
              </a:rPr>
              <a:t>引脚图</a:t>
            </a:r>
            <a:endParaRPr lang="zh-CN" altLang="en-US" sz="1600" b="1">
              <a:ea typeface="宋体" panose="0201060003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43685"/>
            <a:ext cx="8229600" cy="1256030"/>
          </a:xfrm>
        </p:spPr>
        <p:txBody>
          <a:bodyPr/>
          <a:p>
            <a:pPr latinLnBrk="0">
              <a:lnSpc>
                <a:spcPts val="4000"/>
              </a:lnSpc>
              <a:spcBef>
                <a:spcPts val="0"/>
              </a:spcBef>
            </a:pPr>
            <a:r>
              <a:rPr lang="en-US" altLang="zh-CN" sz="2000"/>
              <a:t>      </a:t>
            </a:r>
            <a:r>
              <a:rPr lang="zh-CN" altLang="en-US" sz="2000"/>
              <a:t>2817A读取时间为200ns，数据保存时间接近十年，每个单元允许擦写10</a:t>
            </a:r>
            <a:r>
              <a:rPr lang="zh-CN" altLang="en-US" sz="2000" baseline="30000">
                <a:solidFill>
                  <a:srgbClr val="00349E"/>
                </a:solidFill>
                <a:uFillTx/>
              </a:rPr>
              <a:t>4</a:t>
            </a:r>
            <a:r>
              <a:rPr lang="zh-CN" altLang="en-US" sz="2000"/>
              <a:t>次。2817A的工作方式如表6.7所示。   </a:t>
            </a:r>
            <a:endParaRPr lang="zh-CN" altLang="en-US" sz="2000"/>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a:t>
            </a:r>
            <a:r>
              <a:rPr lang="en-US"/>
              <a:t>3 </a:t>
            </a:r>
            <a:r>
              <a:rPr lang="zh-CN"/>
              <a:t>只</a:t>
            </a:r>
            <a:r>
              <a:t>读存储器</a:t>
            </a:r>
          </a:p>
        </p:txBody>
      </p:sp>
      <p:graphicFrame>
        <p:nvGraphicFramePr>
          <p:cNvPr id="2" name="表格 1"/>
          <p:cNvGraphicFramePr/>
          <p:nvPr/>
        </p:nvGraphicFramePr>
        <p:xfrm>
          <a:off x="933450" y="2943860"/>
          <a:ext cx="7118985" cy="2532380"/>
        </p:xfrm>
        <a:graphic>
          <a:graphicData uri="http://schemas.openxmlformats.org/drawingml/2006/table">
            <a:tbl>
              <a:tblPr firstRow="1" bandRow="1">
                <a:tableStyleId>{5940675A-B579-460E-94D1-54222C63F5DA}</a:tableStyleId>
              </a:tblPr>
              <a:tblGrid>
                <a:gridCol w="1186180"/>
                <a:gridCol w="1184910"/>
                <a:gridCol w="1188720"/>
                <a:gridCol w="1185545"/>
                <a:gridCol w="1185545"/>
                <a:gridCol w="1188085"/>
              </a:tblGrid>
              <a:tr h="74041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引脚  方式</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数据线功能</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7040">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读</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低</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低</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高</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高阻</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输出</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448945">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维持</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高</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无关</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无关</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高阻</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高阻</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cap="flat">
                      <a:noFill/>
                    </a:lnR>
                    <a:lnT cap="flat">
                      <a:noFill/>
                    </a:lnT>
                    <a:lnB cap="flat">
                      <a:noFill/>
                    </a:lnB>
                    <a:lnTlToBr>
                      <a:noFill/>
                    </a:lnTlToBr>
                    <a:lnBlToTr>
                      <a:noFill/>
                    </a:lnBlToTr>
                    <a:noFill/>
                  </a:tcPr>
                </a:tc>
              </a:tr>
              <a:tr h="447040">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字节写入</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w="12700" cap="flat" cmpd="sng">
                      <a:solidFill>
                        <a:srgbClr val="080000"/>
                      </a:solidFill>
                      <a:prstDash val="solid"/>
                      <a:headEnd type="none" w="med" len="med"/>
                      <a:tailEnd type="none" w="med" len="med"/>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低</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高</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低</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低</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输入</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tr>
              <a:tr h="448945">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字节擦除</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gridSpan="5">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字节写入前自动擦除</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tcPr>
                </a:tc>
                <a:tc hMerge="1">
                  <a:tcPr>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tcPr>
                </a:tc>
              </a:tr>
            </a:tbl>
          </a:graphicData>
        </a:graphic>
      </p:graphicFrame>
      <p:grpSp>
        <p:nvGrpSpPr>
          <p:cNvPr id="10" name="组合 9"/>
          <p:cNvGrpSpPr/>
          <p:nvPr/>
        </p:nvGrpSpPr>
        <p:grpSpPr>
          <a:xfrm>
            <a:off x="2517140" y="3132455"/>
            <a:ext cx="3952875" cy="292735"/>
            <a:chOff x="3964" y="4707"/>
            <a:chExt cx="6225" cy="461"/>
          </a:xfrm>
        </p:grpSpPr>
        <p:pic>
          <p:nvPicPr>
            <p:cNvPr id="4" name="图片 3"/>
            <p:cNvPicPr/>
            <p:nvPr/>
          </p:nvPicPr>
          <p:blipFill>
            <a:blip r:embed="rId1"/>
            <a:stretch>
              <a:fillRect/>
            </a:stretch>
          </p:blipFill>
          <p:spPr>
            <a:xfrm>
              <a:off x="3964" y="4708"/>
              <a:ext cx="509" cy="460"/>
            </a:xfrm>
            <a:prstGeom prst="rect">
              <a:avLst/>
            </a:prstGeom>
            <a:noFill/>
            <a:ln w="9525">
              <a:noFill/>
            </a:ln>
          </p:spPr>
        </p:pic>
        <p:pic>
          <p:nvPicPr>
            <p:cNvPr id="7" name="图片 6"/>
            <p:cNvPicPr/>
            <p:nvPr/>
          </p:nvPicPr>
          <p:blipFill>
            <a:blip r:embed="rId2"/>
            <a:stretch>
              <a:fillRect/>
            </a:stretch>
          </p:blipFill>
          <p:spPr>
            <a:xfrm>
              <a:off x="5893" y="4707"/>
              <a:ext cx="524" cy="461"/>
            </a:xfrm>
            <a:prstGeom prst="rect">
              <a:avLst/>
            </a:prstGeom>
            <a:noFill/>
            <a:ln w="9525">
              <a:noFill/>
            </a:ln>
          </p:spPr>
        </p:pic>
        <p:pic>
          <p:nvPicPr>
            <p:cNvPr id="8" name="图片 7"/>
            <p:cNvPicPr/>
            <p:nvPr/>
          </p:nvPicPr>
          <p:blipFill>
            <a:blip r:embed="rId3"/>
            <a:stretch>
              <a:fillRect/>
            </a:stretch>
          </p:blipFill>
          <p:spPr>
            <a:xfrm>
              <a:off x="7749" y="4786"/>
              <a:ext cx="608" cy="382"/>
            </a:xfrm>
            <a:prstGeom prst="rect">
              <a:avLst/>
            </a:prstGeom>
            <a:noFill/>
            <a:ln w="9525">
              <a:noFill/>
            </a:ln>
          </p:spPr>
        </p:pic>
        <p:pic>
          <p:nvPicPr>
            <p:cNvPr id="9" name="图片 8"/>
            <p:cNvPicPr/>
            <p:nvPr/>
          </p:nvPicPr>
          <p:blipFill>
            <a:blip r:embed="rId4"/>
            <a:stretch>
              <a:fillRect/>
            </a:stretch>
          </p:blipFill>
          <p:spPr>
            <a:xfrm>
              <a:off x="9185" y="4708"/>
              <a:ext cx="1005" cy="461"/>
            </a:xfrm>
            <a:prstGeom prst="rect">
              <a:avLst/>
            </a:prstGeom>
            <a:noFill/>
            <a:ln w="9525">
              <a:noFill/>
            </a:ln>
          </p:spPr>
        </p:pic>
      </p:grpSp>
      <p:sp>
        <p:nvSpPr>
          <p:cNvPr id="14" name="文本框 13"/>
          <p:cNvSpPr txBox="1"/>
          <p:nvPr/>
        </p:nvSpPr>
        <p:spPr>
          <a:xfrm>
            <a:off x="3269615" y="2691130"/>
            <a:ext cx="2287905" cy="306705"/>
          </a:xfrm>
          <a:prstGeom prst="rect">
            <a:avLst/>
          </a:prstGeom>
          <a:noFill/>
        </p:spPr>
        <p:txBody>
          <a:bodyPr wrap="square" rtlCol="0">
            <a:spAutoFit/>
          </a:bodyPr>
          <a:p>
            <a:pPr algn="ctr"/>
            <a:r>
              <a:rPr lang="zh-CN" altLang="en-US" sz="1400" b="1"/>
              <a:t>表6.</a:t>
            </a:r>
            <a:r>
              <a:rPr lang="en-US" altLang="zh-CN" sz="1400" b="1"/>
              <a:t>7</a:t>
            </a:r>
            <a:r>
              <a:rPr lang="en-US" sz="1400" b="1"/>
              <a:t> </a:t>
            </a:r>
            <a:r>
              <a:rPr lang="zh-CN" altLang="en-US" sz="1400" b="1"/>
              <a:t> </a:t>
            </a:r>
            <a:r>
              <a:rPr lang="en-US" altLang="zh-CN" sz="1400" b="1">
                <a:ea typeface="宋体" panose="02010600030101010101" pitchFamily="2" charset="-122"/>
              </a:rPr>
              <a:t>2817A</a:t>
            </a:r>
            <a:r>
              <a:rPr lang="zh-CN" altLang="en-US" sz="1400" b="1">
                <a:ea typeface="宋体" panose="02010600030101010101" pitchFamily="2" charset="-122"/>
              </a:rPr>
              <a:t>工作方式</a:t>
            </a:r>
            <a:r>
              <a:rPr lang="zh-CN" sz="1400" b="1">
                <a:ea typeface="宋体" panose="02010600030101010101" pitchFamily="2" charset="-122"/>
              </a:rPr>
              <a:t>表</a:t>
            </a:r>
            <a:endParaRPr lang="zh-CN" sz="1400" b="1">
              <a:ea typeface="宋体" panose="0201060003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43685"/>
            <a:ext cx="8229600" cy="4859655"/>
          </a:xfrm>
        </p:spPr>
        <p:txBody>
          <a:bodyPr/>
          <a:p>
            <a:pPr latinLnBrk="0">
              <a:lnSpc>
                <a:spcPts val="4000"/>
              </a:lnSpc>
              <a:spcBef>
                <a:spcPts val="0"/>
              </a:spcBef>
            </a:pPr>
            <a:r>
              <a:rPr lang="zh-CN" altLang="en-US" sz="2000"/>
              <a:t>6.3.4  快擦写存储器   </a:t>
            </a:r>
            <a:endParaRPr lang="zh-CN" altLang="en-US" sz="2000"/>
          </a:p>
          <a:p>
            <a:pPr latinLnBrk="0">
              <a:lnSpc>
                <a:spcPts val="4000"/>
              </a:lnSpc>
              <a:spcBef>
                <a:spcPts val="0"/>
              </a:spcBef>
            </a:pPr>
            <a:r>
              <a:rPr lang="zh-CN" altLang="en-US" sz="2000"/>
              <a:t>         主要有以下3类。</a:t>
            </a:r>
            <a:endParaRPr lang="zh-CN" altLang="en-US" sz="2000"/>
          </a:p>
          <a:p>
            <a:pPr latinLnBrk="0">
              <a:lnSpc>
                <a:spcPts val="4000"/>
              </a:lnSpc>
              <a:spcBef>
                <a:spcPts val="0"/>
              </a:spcBef>
            </a:pPr>
            <a:r>
              <a:rPr lang="zh-CN" altLang="en-US" sz="2000"/>
              <a:t>   1. 整体擦除快擦写存储器</a:t>
            </a:r>
            <a:endParaRPr lang="zh-CN" altLang="en-US" sz="2000"/>
          </a:p>
          <a:p>
            <a:pPr latinLnBrk="0">
              <a:lnSpc>
                <a:spcPts val="4000"/>
              </a:lnSpc>
              <a:spcBef>
                <a:spcPts val="0"/>
              </a:spcBef>
            </a:pPr>
            <a:r>
              <a:rPr lang="zh-CN" altLang="en-US" sz="2000"/>
              <a:t>       除了一般只读存储器所具备的地址锁存器/译码器、片选电路、数据锁存器、输入/输出缓冲器和读控制电路之外，存储器阵列采用的是快擦写存储器电路，另外有擦除电压开关、编程电压开关、命令寄存器、停止定时器以及状态控制电路等。其中，命令寄存器用来写入命令字以及执行该命令所需要的地址和数据。主要型号有28F010、28F020、28F256和28F512。</a:t>
            </a:r>
            <a:endParaRPr lang="zh-CN" altLang="en-US" sz="2000"/>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a:t>
            </a:r>
            <a:r>
              <a:rPr lang="en-US"/>
              <a:t>3 </a:t>
            </a:r>
            <a:r>
              <a:rPr lang="zh-CN"/>
              <a:t>只</a:t>
            </a:r>
            <a:r>
              <a:t>读存储器</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43685"/>
            <a:ext cx="8229600" cy="4770755"/>
          </a:xfrm>
        </p:spPr>
        <p:txBody>
          <a:bodyPr/>
          <a:p>
            <a:pPr latinLnBrk="0">
              <a:lnSpc>
                <a:spcPts val="4000"/>
              </a:lnSpc>
              <a:spcBef>
                <a:spcPts val="0"/>
              </a:spcBef>
            </a:pPr>
            <a:r>
              <a:rPr lang="zh-CN" altLang="en-US" sz="2000"/>
              <a:t>2. 对称型块结构快擦写存储器</a:t>
            </a:r>
            <a:endParaRPr lang="zh-CN" altLang="en-US" sz="2000"/>
          </a:p>
          <a:p>
            <a:pPr latinLnBrk="0">
              <a:lnSpc>
                <a:spcPts val="4000"/>
              </a:lnSpc>
              <a:spcBef>
                <a:spcPts val="0"/>
              </a:spcBef>
            </a:pPr>
            <a:r>
              <a:rPr lang="zh-CN" altLang="en-US" sz="2000"/>
              <a:t>      把存储器阵列划分成大小相等的存储块，每块可以独立地被擦除或者编程。擦除时可以擦除其中的任意一块。主要型号有28F008SA、28F016SA和28F032SA等。</a:t>
            </a:r>
            <a:endParaRPr lang="zh-CN" altLang="en-US" sz="2000"/>
          </a:p>
          <a:p>
            <a:pPr latinLnBrk="0">
              <a:lnSpc>
                <a:spcPts val="4000"/>
              </a:lnSpc>
              <a:spcBef>
                <a:spcPts val="0"/>
              </a:spcBef>
            </a:pPr>
            <a:r>
              <a:rPr lang="zh-CN" altLang="en-US" sz="2000"/>
              <a:t>3. 带自举块快擦写存储器</a:t>
            </a:r>
            <a:endParaRPr lang="zh-CN" altLang="en-US" sz="2000"/>
          </a:p>
          <a:p>
            <a:pPr latinLnBrk="0">
              <a:lnSpc>
                <a:spcPts val="4000"/>
              </a:lnSpc>
              <a:spcBef>
                <a:spcPts val="0"/>
              </a:spcBef>
            </a:pPr>
            <a:r>
              <a:rPr lang="zh-CN" altLang="en-US" sz="2000"/>
              <a:t>      是在块结构的基础上增加了自举块，自举块用来存储自举程序。自举块具有数据保护特性，以在临界应用中保护自举程序代码。主要型号有28F400BX 和28F004BX等。</a:t>
            </a:r>
            <a:endParaRPr lang="zh-CN" altLang="en-US" sz="2000"/>
          </a:p>
          <a:p>
            <a:pPr latinLnBrk="0">
              <a:lnSpc>
                <a:spcPts val="4000"/>
              </a:lnSpc>
              <a:spcBef>
                <a:spcPts val="0"/>
              </a:spcBef>
            </a:pPr>
            <a:r>
              <a:rPr lang="zh-CN" altLang="en-US" sz="2000">
                <a:solidFill>
                  <a:srgbClr val="FF0000"/>
                </a:solidFill>
              </a:rPr>
              <a:t>注意：ROM、FLASH存储器与CPU的连接、设计原则同SRAM。</a:t>
            </a:r>
            <a:endParaRPr lang="zh-CN" altLang="en-US" sz="2000">
              <a:solidFill>
                <a:srgbClr val="FF0000"/>
              </a:solidFill>
            </a:endParaRPr>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a:t>
            </a:r>
            <a:r>
              <a:rPr lang="en-US"/>
              <a:t>3 </a:t>
            </a:r>
            <a:r>
              <a:rPr lang="zh-CN"/>
              <a:t>只</a:t>
            </a:r>
            <a:r>
              <a:t>读存储器</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43685"/>
            <a:ext cx="8477250" cy="4770755"/>
          </a:xfrm>
        </p:spPr>
        <p:txBody>
          <a:bodyPr/>
          <a:p>
            <a:pPr latinLnBrk="0">
              <a:lnSpc>
                <a:spcPts val="4000"/>
              </a:lnSpc>
              <a:spcBef>
                <a:spcPts val="0"/>
              </a:spcBef>
            </a:pPr>
            <a:r>
              <a:rPr lang="en-US" altLang="zh-CN" sz="2000"/>
              <a:t>      </a:t>
            </a:r>
            <a:r>
              <a:rPr lang="en-US" altLang="zh-CN" sz="2000">
                <a:solidFill>
                  <a:srgbClr val="FF0000"/>
                </a:solidFill>
              </a:rPr>
              <a:t> </a:t>
            </a:r>
            <a:r>
              <a:rPr lang="zh-CN" altLang="en-US" sz="2000">
                <a:solidFill>
                  <a:srgbClr val="FF0000"/>
                </a:solidFill>
              </a:rPr>
              <a:t>虚拟存储器</a:t>
            </a:r>
            <a:r>
              <a:rPr lang="zh-CN" altLang="en-US" sz="2000"/>
              <a:t>只是一个容量非常大的存储器的</a:t>
            </a:r>
            <a:r>
              <a:rPr lang="zh-CN" altLang="en-US" sz="2000">
                <a:solidFill>
                  <a:srgbClr val="FF0000"/>
                </a:solidFill>
              </a:rPr>
              <a:t>逻辑模型</a:t>
            </a:r>
            <a:r>
              <a:rPr lang="zh-CN" altLang="en-US" sz="2000"/>
              <a:t>，不是任何实际的物理存储器。它借助于磁盘等辅助存储器来扩大主存容量，使之为更大或更多的程序所使用。虚拟存储器工作于主存－外存层次，它以透明的方式为用户提供了一个比实际主存空间大得多的程序地址空间。</a:t>
            </a:r>
            <a:endParaRPr lang="zh-CN" altLang="en-US" sz="2000"/>
          </a:p>
          <a:p>
            <a:pPr latinLnBrk="0">
              <a:lnSpc>
                <a:spcPts val="4000"/>
              </a:lnSpc>
              <a:spcBef>
                <a:spcPts val="0"/>
              </a:spcBef>
            </a:pPr>
            <a:r>
              <a:rPr lang="zh-CN" altLang="en-US" sz="2000"/>
              <a:t>     </a:t>
            </a:r>
            <a:r>
              <a:rPr lang="zh-CN" altLang="en-US" sz="2000">
                <a:solidFill>
                  <a:srgbClr val="FF0000"/>
                </a:solidFill>
              </a:rPr>
              <a:t> 物理地址是实际的主存单元地址</a:t>
            </a:r>
            <a:r>
              <a:rPr lang="zh-CN" altLang="en-US" sz="2000"/>
              <a:t>，由CPU地址引脚送出，是用于访问主存的。设CPU地址总线的宽度为m位，则物理地址空间的大小就是2</a:t>
            </a:r>
            <a:r>
              <a:rPr lang="zh-CN" altLang="en-US" sz="2000" baseline="50000">
                <a:solidFill>
                  <a:srgbClr val="00349E"/>
                </a:solidFill>
                <a:uFillTx/>
              </a:rPr>
              <a:t>m</a:t>
            </a:r>
            <a:r>
              <a:rPr lang="zh-CN" altLang="en-US" sz="2000"/>
              <a:t>。</a:t>
            </a:r>
            <a:endParaRPr lang="zh-CN" altLang="en-US" sz="2000"/>
          </a:p>
          <a:p>
            <a:pPr latinLnBrk="0">
              <a:lnSpc>
                <a:spcPts val="4000"/>
              </a:lnSpc>
              <a:spcBef>
                <a:spcPts val="0"/>
              </a:spcBef>
            </a:pPr>
            <a:r>
              <a:rPr lang="zh-CN" altLang="en-US" sz="2000"/>
              <a:t>      </a:t>
            </a:r>
            <a:r>
              <a:rPr lang="zh-CN" altLang="en-US" sz="2000">
                <a:solidFill>
                  <a:srgbClr val="FF0000"/>
                </a:solidFill>
              </a:rPr>
              <a:t>虚拟地址是用户编程时使用的地址</a:t>
            </a:r>
            <a:r>
              <a:rPr lang="zh-CN" altLang="en-US" sz="2000"/>
              <a:t>，</a:t>
            </a:r>
            <a:r>
              <a:rPr lang="zh-CN" altLang="en-US" sz="2000">
                <a:solidFill>
                  <a:srgbClr val="FF0000"/>
                </a:solidFill>
              </a:rPr>
              <a:t>由编译程序生成，是程序的逻辑地址</a:t>
            </a:r>
            <a:r>
              <a:rPr lang="zh-CN" altLang="en-US" sz="2000"/>
              <a:t>。其地址空间的大小受到辅助存储器容量的限制。显然，虚拟地址要比实际地址大得多。程序的逻辑地址空间称为虚拟地址空间。</a:t>
            </a:r>
            <a:endParaRPr lang="zh-CN" altLang="en-US" sz="2000"/>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a:t>
            </a:r>
            <a:r>
              <a:rPr lang="en-US"/>
              <a:t>4  </a:t>
            </a:r>
            <a:r>
              <a:rPr lang="zh-CN"/>
              <a:t>虚拟</a:t>
            </a:r>
            <a:r>
              <a:t>存储器</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43685"/>
            <a:ext cx="8634730" cy="4770755"/>
          </a:xfrm>
        </p:spPr>
        <p:txBody>
          <a:bodyPr/>
          <a:p>
            <a:pPr latinLnBrk="0">
              <a:lnSpc>
                <a:spcPts val="4000"/>
              </a:lnSpc>
              <a:spcBef>
                <a:spcPts val="0"/>
              </a:spcBef>
            </a:pPr>
            <a:r>
              <a:rPr lang="en-US" altLang="zh-CN" sz="2000"/>
              <a:t>      </a:t>
            </a:r>
            <a:r>
              <a:rPr lang="en-US" altLang="zh-CN" sz="2000">
                <a:solidFill>
                  <a:srgbClr val="FF0000"/>
                </a:solidFill>
              </a:rPr>
              <a:t> </a:t>
            </a:r>
            <a:r>
              <a:rPr lang="zh-CN" altLang="en-US" sz="2000"/>
              <a:t>根据地址格式的不同，虚拟存储器可</a:t>
            </a:r>
            <a:r>
              <a:rPr lang="zh-CN" altLang="en-US" sz="2000" i="1"/>
              <a:t>分</a:t>
            </a:r>
            <a:r>
              <a:rPr lang="zh-CN" altLang="en-US" sz="2000" i="1">
                <a:solidFill>
                  <a:srgbClr val="FF0000"/>
                </a:solidFill>
              </a:rPr>
              <a:t>成页式虚拟存储器、段式虚拟存储器和段页式虚拟存储器3种。</a:t>
            </a:r>
            <a:endParaRPr lang="zh-CN" altLang="en-US" sz="2000" i="1">
              <a:solidFill>
                <a:srgbClr val="FF0000"/>
              </a:solidFill>
            </a:endParaRPr>
          </a:p>
          <a:p>
            <a:pPr latinLnBrk="0">
              <a:lnSpc>
                <a:spcPts val="4000"/>
              </a:lnSpc>
              <a:spcBef>
                <a:spcPts val="0"/>
              </a:spcBef>
            </a:pPr>
            <a:r>
              <a:rPr lang="zh-CN" altLang="en-US" sz="2000">
                <a:solidFill>
                  <a:srgbClr val="FF0000"/>
                </a:solidFill>
              </a:rPr>
              <a:t>页式虚拟存储器：</a:t>
            </a:r>
            <a:r>
              <a:rPr lang="zh-CN" altLang="en-US" sz="2000"/>
              <a:t>以定长的页为基本信息传送单位，主存的物理空间也被分成等长的页，每一页等长的区域称为页面，页面在主存中的位置是固定的。</a:t>
            </a:r>
            <a:endParaRPr lang="zh-CN" altLang="en-US" sz="2000"/>
          </a:p>
          <a:p>
            <a:pPr latinLnBrk="0">
              <a:lnSpc>
                <a:spcPts val="4000"/>
              </a:lnSpc>
              <a:spcBef>
                <a:spcPts val="0"/>
              </a:spcBef>
            </a:pPr>
            <a:r>
              <a:rPr lang="zh-CN" altLang="en-US" sz="2000">
                <a:solidFill>
                  <a:srgbClr val="FF0000"/>
                </a:solidFill>
              </a:rPr>
              <a:t>段式虚拟存储器：</a:t>
            </a:r>
            <a:r>
              <a:rPr lang="zh-CN" altLang="en-US" sz="2000"/>
              <a:t>对主存按段分配和管理。</a:t>
            </a:r>
            <a:r>
              <a:rPr lang="zh-CN" altLang="en-US" sz="2000">
                <a:solidFill>
                  <a:srgbClr val="FF0000"/>
                </a:solidFill>
              </a:rPr>
              <a:t>段</a:t>
            </a:r>
            <a:r>
              <a:rPr lang="zh-CN" altLang="en-US" sz="2000"/>
              <a:t>是利用程序的模块化性质，按照程序的逻辑结构划分成多个相对独立的部分，如过程、数据表、阵列等。</a:t>
            </a:r>
            <a:r>
              <a:rPr lang="zh-CN" altLang="en-US" sz="2000">
                <a:solidFill>
                  <a:srgbClr val="FF0000"/>
                </a:solidFill>
              </a:rPr>
              <a:t>段页式存储管理</a:t>
            </a:r>
            <a:r>
              <a:rPr lang="zh-CN" altLang="en-US" sz="2000"/>
              <a:t>：是结合两者优点的一种方案。它把整个存储器分成若干个段，每段又分成若干页，每页包含若干个存储单元。程序按模块分段管理，进入主存仍以页为基本信息传送单位。</a:t>
            </a:r>
            <a:endParaRPr lang="zh-CN" altLang="en-US" sz="2000"/>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387096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a:t>
            </a:r>
            <a:r>
              <a:rPr lang="en-US"/>
              <a:t>4  </a:t>
            </a:r>
            <a:r>
              <a:rPr lang="zh-CN"/>
              <a:t>虚拟</a:t>
            </a:r>
            <a:r>
              <a:t>存储器</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43685"/>
            <a:ext cx="8477250" cy="4770755"/>
          </a:xfrm>
        </p:spPr>
        <p:txBody>
          <a:bodyPr/>
          <a:p>
            <a:pPr latinLnBrk="0">
              <a:lnSpc>
                <a:spcPts val="4000"/>
              </a:lnSpc>
              <a:spcBef>
                <a:spcPts val="0"/>
              </a:spcBef>
            </a:pPr>
            <a:r>
              <a:rPr lang="en-US" altLang="zh-CN" sz="2000"/>
              <a:t>      </a:t>
            </a:r>
            <a:r>
              <a:rPr lang="zh-CN" altLang="en-US" sz="2000"/>
              <a:t>从Intel80386开始，Intel 80x86 CPU有三种工作模式：</a:t>
            </a:r>
            <a:r>
              <a:rPr lang="zh-CN" altLang="en-US" sz="2000">
                <a:solidFill>
                  <a:srgbClr val="FF0000"/>
                </a:solidFill>
              </a:rPr>
              <a:t>实地址模式、保护模式、和虚拟8086模式。</a:t>
            </a:r>
            <a:endParaRPr lang="zh-CN" altLang="en-US" sz="2000">
              <a:solidFill>
                <a:srgbClr val="FF0000"/>
              </a:solidFill>
            </a:endParaRPr>
          </a:p>
          <a:p>
            <a:pPr latinLnBrk="0">
              <a:lnSpc>
                <a:spcPts val="4000"/>
              </a:lnSpc>
              <a:spcBef>
                <a:spcPts val="0"/>
              </a:spcBef>
            </a:pPr>
            <a:r>
              <a:rPr lang="zh-CN" altLang="en-US" sz="2000">
                <a:solidFill>
                  <a:srgbClr val="00349E"/>
                </a:solidFill>
              </a:rPr>
              <a:t>6.5.1  实模式存储管理</a:t>
            </a:r>
            <a:endParaRPr lang="zh-CN" altLang="en-US" sz="2000">
              <a:solidFill>
                <a:srgbClr val="00349E"/>
              </a:solidFill>
            </a:endParaRPr>
          </a:p>
          <a:p>
            <a:pPr latinLnBrk="0">
              <a:lnSpc>
                <a:spcPts val="4000"/>
              </a:lnSpc>
              <a:spcBef>
                <a:spcPts val="0"/>
              </a:spcBef>
            </a:pPr>
            <a:r>
              <a:rPr lang="zh-CN" altLang="en-US" sz="2000">
                <a:solidFill>
                  <a:srgbClr val="00349E"/>
                </a:solidFill>
              </a:rPr>
              <a:t>         </a:t>
            </a:r>
            <a:r>
              <a:rPr lang="zh-CN" altLang="en-US" sz="2000">
                <a:solidFill>
                  <a:srgbClr val="FF0000"/>
                </a:solidFill>
              </a:rPr>
              <a:t> 实地址模式是最基本的工作模式。</a:t>
            </a:r>
            <a:r>
              <a:rPr lang="zh-CN" altLang="en-US" sz="2000">
                <a:solidFill>
                  <a:srgbClr val="00349E"/>
                </a:solidFill>
              </a:rPr>
              <a:t>Intel 8086 CPU只运行在实地址模式下，Intel80386之后的CPU在计算机在刚刚启动的时候运行在实模式下，等到操作系统运行起来之后就切换到保护模式。</a:t>
            </a:r>
            <a:endParaRPr lang="zh-CN" altLang="en-US" sz="2000">
              <a:solidFill>
                <a:srgbClr val="00349E"/>
              </a:solidFill>
            </a:endParaRPr>
          </a:p>
          <a:p>
            <a:pPr latinLnBrk="0">
              <a:lnSpc>
                <a:spcPts val="4000"/>
              </a:lnSpc>
              <a:spcBef>
                <a:spcPts val="0"/>
              </a:spcBef>
            </a:pPr>
            <a:r>
              <a:rPr lang="zh-CN" altLang="en-US" sz="2000">
                <a:solidFill>
                  <a:srgbClr val="00349E"/>
                </a:solidFill>
              </a:rPr>
              <a:t>         实模式只能访问地址在1MB以下的常规内存，1MB以上的内存称为扩展内存。</a:t>
            </a:r>
            <a:endParaRPr lang="zh-CN" altLang="en-US" sz="2000">
              <a:solidFill>
                <a:srgbClr val="00349E"/>
              </a:solidFill>
            </a:endParaRPr>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5019675"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6.5 Intel 80x86内存管理模式</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43685"/>
            <a:ext cx="8477250" cy="4770755"/>
          </a:xfrm>
        </p:spPr>
        <p:txBody>
          <a:bodyPr/>
          <a:p>
            <a:pPr latinLnBrk="0">
              <a:lnSpc>
                <a:spcPts val="4000"/>
              </a:lnSpc>
              <a:spcBef>
                <a:spcPts val="0"/>
              </a:spcBef>
            </a:pPr>
            <a:r>
              <a:rPr lang="en-US" altLang="zh-CN" sz="2000"/>
              <a:t>   </a:t>
            </a:r>
            <a:r>
              <a:rPr lang="zh-CN" altLang="en-US" sz="2000">
                <a:solidFill>
                  <a:srgbClr val="00349E"/>
                </a:solidFill>
              </a:rPr>
              <a:t>6.5.2  保护模式存储管理</a:t>
            </a:r>
            <a:endParaRPr lang="zh-CN" altLang="en-US" sz="2000">
              <a:solidFill>
                <a:srgbClr val="00349E"/>
              </a:solidFill>
            </a:endParaRPr>
          </a:p>
          <a:p>
            <a:pPr latinLnBrk="0">
              <a:lnSpc>
                <a:spcPts val="4000"/>
              </a:lnSpc>
              <a:spcBef>
                <a:spcPts val="0"/>
              </a:spcBef>
            </a:pPr>
            <a:r>
              <a:rPr lang="zh-CN" altLang="en-US" sz="2000">
                <a:solidFill>
                  <a:srgbClr val="00349E"/>
                </a:solidFill>
              </a:rPr>
              <a:t>       在程序运行过程中，为了避免应用程序破坏系统程序、或破坏其他应用程序、或错误地把数据当做程序运行，所采取的措施称之为</a:t>
            </a:r>
            <a:r>
              <a:rPr lang="zh-CN" altLang="en-US" sz="2000">
                <a:solidFill>
                  <a:srgbClr val="FF0000"/>
                </a:solidFill>
              </a:rPr>
              <a:t>“保护”</a:t>
            </a:r>
            <a:r>
              <a:rPr lang="zh-CN" altLang="en-US" sz="2000">
                <a:solidFill>
                  <a:srgbClr val="00349E"/>
                </a:solidFill>
              </a:rPr>
              <a:t>。保护模式的特点是引入了虚拟存储器的概念。</a:t>
            </a:r>
            <a:endParaRPr lang="zh-CN" altLang="en-US" sz="2000">
              <a:solidFill>
                <a:srgbClr val="00349E"/>
              </a:solidFill>
            </a:endParaRPr>
          </a:p>
          <a:p>
            <a:pPr latinLnBrk="0">
              <a:lnSpc>
                <a:spcPts val="4000"/>
              </a:lnSpc>
              <a:spcBef>
                <a:spcPts val="0"/>
              </a:spcBef>
            </a:pPr>
            <a:r>
              <a:rPr lang="zh-CN" altLang="en-US" sz="2000">
                <a:solidFill>
                  <a:srgbClr val="00349E"/>
                </a:solidFill>
              </a:rPr>
              <a:t>       Intel 80386 CPU有32根地址线，当工作在保护模式时，全部32位地址线有效，可寻址高达4GB的物理地址空间。保护模式采用分段分页的虚拟存储器机制，使用</a:t>
            </a:r>
            <a:r>
              <a:rPr lang="zh-CN" altLang="en-US" sz="2000">
                <a:solidFill>
                  <a:srgbClr val="FF0000"/>
                </a:solidFill>
              </a:rPr>
              <a:t>46位虚拟地址</a:t>
            </a:r>
            <a:r>
              <a:rPr lang="zh-CN" altLang="en-US" sz="2000">
                <a:solidFill>
                  <a:srgbClr val="00349E"/>
                </a:solidFill>
              </a:rPr>
              <a:t>，虚拟地址空间最大可达64TB。用户在程序中所使用的地址都是由“段选择符”和“偏移量”组成的逻辑地址，程序在系统中运行时，由存储管理机制把逻辑地址转换成物理地址。</a:t>
            </a:r>
            <a:endParaRPr lang="zh-CN" altLang="en-US" sz="2000">
              <a:solidFill>
                <a:srgbClr val="00349E"/>
              </a:solidFill>
            </a:endParaRPr>
          </a:p>
          <a:p>
            <a:pPr latinLnBrk="0">
              <a:lnSpc>
                <a:spcPts val="4000"/>
              </a:lnSpc>
              <a:spcBef>
                <a:spcPts val="0"/>
              </a:spcBef>
            </a:pPr>
            <a:endParaRPr lang="zh-CN" altLang="en-US" sz="2000">
              <a:solidFill>
                <a:srgbClr val="00349E"/>
              </a:solidFill>
            </a:endParaRPr>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5019675"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6.5 Intel 80x86内存管理模式</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endParaRPr lang="zh-CN" altLang="en-US"/>
          </a:p>
        </p:txBody>
      </p:sp>
      <p:sp>
        <p:nvSpPr>
          <p:cNvPr id="4" name="矩形 3"/>
          <p:cNvSpPr/>
          <p:nvPr/>
        </p:nvSpPr>
        <p:spPr>
          <a:xfrm>
            <a:off x="298450" y="1487805"/>
            <a:ext cx="8335010" cy="4426585"/>
          </a:xfrm>
          <a:prstGeom prst="rect">
            <a:avLst/>
          </a:prstGeom>
        </p:spPr>
        <p:txBody>
          <a:bodyPr vert="horz" wrap="square" rtlCol="0">
            <a:normAutofit lnSpcReduction="20000"/>
          </a:bodyPr>
          <a:p>
            <a:pPr lvl="0" algn="l" eaLnBrk="1" latinLnBrk="0" hangingPunct="1">
              <a:lnSpc>
                <a:spcPts val="4000"/>
              </a:lnSpc>
              <a:spcBef>
                <a:spcPts val="0"/>
              </a:spcBef>
              <a:buClr>
                <a:schemeClr val="hlink"/>
              </a:buClr>
              <a:buFont typeface="Wingdings" panose="05000000000000000000" pitchFamily="2" charset="2"/>
              <a:buNone/>
            </a:pPr>
            <a:r>
              <a:rPr sz="2000" kern="0">
                <a:solidFill>
                  <a:srgbClr val="00349E"/>
                </a:solidFill>
                <a:latin typeface="微软雅黑" panose="020B0503020204020204" pitchFamily="34" charset="-122"/>
                <a:ea typeface="微软雅黑" panose="020B0503020204020204" pitchFamily="34" charset="-122"/>
                <a:sym typeface="+mn-ea"/>
              </a:rPr>
              <a:t>⑵ 磁表面存储器</a:t>
            </a:r>
            <a:endParaRPr sz="20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4000"/>
              </a:lnSpc>
              <a:spcBef>
                <a:spcPts val="0"/>
              </a:spcBef>
              <a:buClr>
                <a:schemeClr val="hlink"/>
              </a:buClr>
              <a:buFont typeface="Wingdings" panose="05000000000000000000" pitchFamily="2" charset="2"/>
              <a:buNone/>
            </a:pPr>
            <a:r>
              <a:rPr sz="2000" kern="0">
                <a:solidFill>
                  <a:srgbClr val="00349E"/>
                </a:solidFill>
                <a:latin typeface="微软雅黑" panose="020B0503020204020204" pitchFamily="34" charset="-122"/>
                <a:ea typeface="微软雅黑" panose="020B0503020204020204" pitchFamily="34" charset="-122"/>
                <a:sym typeface="+mn-ea"/>
              </a:rPr>
              <a:t>    磁表面存储器是在金属或塑料基体的表面上涂一层磁性材料作为记录介质，工作时磁层随载磁体高速运转，用磁头在磁层上进行读/写操作，故称为</a:t>
            </a:r>
            <a:r>
              <a:rPr sz="2000" kern="0">
                <a:solidFill>
                  <a:srgbClr val="FF0000"/>
                </a:solidFill>
                <a:latin typeface="微软雅黑" panose="020B0503020204020204" pitchFamily="34" charset="-122"/>
                <a:ea typeface="微软雅黑" panose="020B0503020204020204" pitchFamily="34" charset="-122"/>
                <a:sym typeface="+mn-ea"/>
              </a:rPr>
              <a:t>磁表面存储器</a:t>
            </a:r>
            <a:r>
              <a:rPr sz="2000" kern="0">
                <a:solidFill>
                  <a:srgbClr val="00349E"/>
                </a:solidFill>
                <a:latin typeface="微软雅黑" panose="020B0503020204020204" pitchFamily="34" charset="-122"/>
                <a:ea typeface="微软雅黑" panose="020B0503020204020204" pitchFamily="34" charset="-122"/>
                <a:sym typeface="+mn-ea"/>
              </a:rPr>
              <a:t>。</a:t>
            </a:r>
            <a:endParaRPr lang="zh-CN" sz="20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4000"/>
              </a:lnSpc>
              <a:spcBef>
                <a:spcPts val="0"/>
              </a:spcBef>
              <a:buClr>
                <a:schemeClr val="hlink"/>
              </a:buClr>
              <a:buFont typeface="Wingdings" panose="05000000000000000000" pitchFamily="2" charset="2"/>
              <a:buNone/>
            </a:pPr>
            <a:r>
              <a:rPr lang="zh-CN" sz="2000" kern="0">
                <a:solidFill>
                  <a:srgbClr val="00349E"/>
                </a:solidFill>
                <a:latin typeface="微软雅黑" panose="020B0503020204020204" pitchFamily="34" charset="-122"/>
                <a:ea typeface="微软雅黑" panose="020B0503020204020204" pitchFamily="34" charset="-122"/>
                <a:sym typeface="+mn-ea"/>
              </a:rPr>
              <a:t>   </a:t>
            </a:r>
            <a:r>
              <a:rPr sz="2000" kern="0">
                <a:solidFill>
                  <a:srgbClr val="FF0000"/>
                </a:solidFill>
                <a:latin typeface="微软雅黑" panose="020B0503020204020204" pitchFamily="34" charset="-122"/>
                <a:ea typeface="微软雅黑" panose="020B0503020204020204" pitchFamily="34" charset="-122"/>
                <a:sym typeface="+mn-ea"/>
              </a:rPr>
              <a:t>特点</a:t>
            </a:r>
            <a:r>
              <a:rPr lang="zh-CN" sz="2000" kern="0">
                <a:solidFill>
                  <a:srgbClr val="FF0000"/>
                </a:solidFill>
                <a:latin typeface="微软雅黑" panose="020B0503020204020204" pitchFamily="34" charset="-122"/>
                <a:ea typeface="微软雅黑" panose="020B0503020204020204" pitchFamily="34" charset="-122"/>
                <a:sym typeface="+mn-ea"/>
              </a:rPr>
              <a:t>：</a:t>
            </a:r>
            <a:r>
              <a:rPr sz="2000" kern="0">
                <a:solidFill>
                  <a:srgbClr val="00349E"/>
                </a:solidFill>
                <a:latin typeface="微软雅黑" panose="020B0503020204020204" pitchFamily="34" charset="-122"/>
                <a:ea typeface="微软雅黑" panose="020B0503020204020204" pitchFamily="34" charset="-122"/>
                <a:sym typeface="+mn-ea"/>
              </a:rPr>
              <a:t>具有非易失性的。</a:t>
            </a:r>
            <a:endParaRPr sz="20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4000"/>
              </a:lnSpc>
              <a:spcBef>
                <a:spcPts val="0"/>
              </a:spcBef>
              <a:buClr>
                <a:schemeClr val="hlink"/>
              </a:buClr>
              <a:buFont typeface="Wingdings" panose="05000000000000000000" pitchFamily="2" charset="2"/>
              <a:buNone/>
            </a:pPr>
            <a:r>
              <a:rPr sz="2000" kern="0">
                <a:solidFill>
                  <a:srgbClr val="00349E"/>
                </a:solidFill>
                <a:latin typeface="微软雅黑" panose="020B0503020204020204" pitchFamily="34" charset="-122"/>
                <a:ea typeface="微软雅黑" panose="020B0503020204020204" pitchFamily="34" charset="-122"/>
                <a:sym typeface="+mn-ea"/>
              </a:rPr>
              <a:t>⑶ 光盘存储器</a:t>
            </a:r>
            <a:endParaRPr sz="20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4000"/>
              </a:lnSpc>
              <a:spcBef>
                <a:spcPts val="0"/>
              </a:spcBef>
              <a:buClr>
                <a:schemeClr val="hlink"/>
              </a:buClr>
              <a:buFont typeface="Wingdings" panose="05000000000000000000" pitchFamily="2" charset="2"/>
              <a:buNone/>
            </a:pPr>
            <a:r>
              <a:rPr sz="2000" kern="0">
                <a:solidFill>
                  <a:srgbClr val="00349E"/>
                </a:solidFill>
                <a:latin typeface="微软雅黑" panose="020B0503020204020204" pitchFamily="34" charset="-122"/>
                <a:ea typeface="微软雅黑" panose="020B0503020204020204" pitchFamily="34" charset="-122"/>
                <a:sym typeface="+mn-ea"/>
              </a:rPr>
              <a:t>   </a:t>
            </a:r>
            <a:r>
              <a:rPr sz="2000" kern="0">
                <a:solidFill>
                  <a:srgbClr val="FF0000"/>
                </a:solidFill>
                <a:latin typeface="微软雅黑" panose="020B0503020204020204" pitchFamily="34" charset="-122"/>
                <a:ea typeface="微软雅黑" panose="020B0503020204020204" pitchFamily="34" charset="-122"/>
                <a:sym typeface="+mn-ea"/>
              </a:rPr>
              <a:t>光盘存储器</a:t>
            </a:r>
            <a:r>
              <a:rPr sz="2000" kern="0">
                <a:solidFill>
                  <a:srgbClr val="00349E"/>
                </a:solidFill>
                <a:latin typeface="微软雅黑" panose="020B0503020204020204" pitchFamily="34" charset="-122"/>
                <a:ea typeface="微软雅黑" panose="020B0503020204020204" pitchFamily="34" charset="-122"/>
                <a:sym typeface="+mn-ea"/>
              </a:rPr>
              <a:t>是应用激光在记录介质（磁光材料）上进行读/写的存储器</a:t>
            </a:r>
            <a:r>
              <a:rPr lang="zh-CN" sz="2000" kern="0">
                <a:solidFill>
                  <a:srgbClr val="00349E"/>
                </a:solidFill>
                <a:latin typeface="微软雅黑" panose="020B0503020204020204" pitchFamily="34" charset="-122"/>
                <a:ea typeface="微软雅黑" panose="020B0503020204020204" pitchFamily="34" charset="-122"/>
                <a:sym typeface="+mn-ea"/>
              </a:rPr>
              <a:t>。</a:t>
            </a:r>
            <a:r>
              <a:rPr sz="2000" kern="0">
                <a:solidFill>
                  <a:srgbClr val="00349E"/>
                </a:solidFill>
                <a:latin typeface="微软雅黑" panose="020B0503020204020204" pitchFamily="34" charset="-122"/>
                <a:ea typeface="微软雅黑" panose="020B0503020204020204" pitchFamily="34" charset="-122"/>
                <a:sym typeface="+mn-ea"/>
              </a:rPr>
              <a:t>   </a:t>
            </a:r>
            <a:endParaRPr sz="20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4000"/>
              </a:lnSpc>
              <a:spcBef>
                <a:spcPts val="0"/>
              </a:spcBef>
              <a:buClr>
                <a:schemeClr val="hlink"/>
              </a:buClr>
              <a:buFont typeface="Wingdings" panose="05000000000000000000" pitchFamily="2" charset="2"/>
              <a:buNone/>
            </a:pPr>
            <a:r>
              <a:rPr sz="2000" kern="0">
                <a:solidFill>
                  <a:srgbClr val="00349E"/>
                </a:solidFill>
                <a:latin typeface="微软雅黑" panose="020B0503020204020204" pitchFamily="34" charset="-122"/>
                <a:ea typeface="微软雅黑" panose="020B0503020204020204" pitchFamily="34" charset="-122"/>
                <a:sym typeface="+mn-ea"/>
              </a:rPr>
              <a:t>  </a:t>
            </a:r>
            <a:r>
              <a:rPr sz="2000" kern="0">
                <a:solidFill>
                  <a:srgbClr val="FF0000"/>
                </a:solidFill>
                <a:latin typeface="微软雅黑" panose="020B0503020204020204" pitchFamily="34" charset="-122"/>
                <a:ea typeface="微软雅黑" panose="020B0503020204020204" pitchFamily="34" charset="-122"/>
                <a:sym typeface="+mn-ea"/>
              </a:rPr>
              <a:t>特点</a:t>
            </a:r>
            <a:r>
              <a:rPr lang="zh-CN" sz="2000" kern="0">
                <a:solidFill>
                  <a:srgbClr val="00349E"/>
                </a:solidFill>
                <a:latin typeface="微软雅黑" panose="020B0503020204020204" pitchFamily="34" charset="-122"/>
                <a:ea typeface="微软雅黑" panose="020B0503020204020204" pitchFamily="34" charset="-122"/>
                <a:sym typeface="+mn-ea"/>
              </a:rPr>
              <a:t>：</a:t>
            </a:r>
            <a:r>
              <a:rPr sz="2000" kern="0">
                <a:solidFill>
                  <a:srgbClr val="00349E"/>
                </a:solidFill>
                <a:latin typeface="微软雅黑" panose="020B0503020204020204" pitchFamily="34" charset="-122"/>
                <a:ea typeface="微软雅黑" panose="020B0503020204020204" pitchFamily="34" charset="-122"/>
                <a:sym typeface="+mn-ea"/>
              </a:rPr>
              <a:t>具有非易失性</a:t>
            </a:r>
            <a:r>
              <a:rPr lang="zh-CN" sz="2000" kern="0">
                <a:solidFill>
                  <a:srgbClr val="00349E"/>
                </a:solidFill>
                <a:latin typeface="微软雅黑" panose="020B0503020204020204" pitchFamily="34" charset="-122"/>
                <a:ea typeface="微软雅黑" panose="020B0503020204020204" pitchFamily="34" charset="-122"/>
                <a:sym typeface="+mn-ea"/>
              </a:rPr>
              <a:t>、</a:t>
            </a:r>
            <a:r>
              <a:rPr sz="2000" kern="0">
                <a:solidFill>
                  <a:srgbClr val="00349E"/>
                </a:solidFill>
                <a:latin typeface="微软雅黑" panose="020B0503020204020204" pitchFamily="34" charset="-122"/>
                <a:ea typeface="微软雅黑" panose="020B0503020204020204" pitchFamily="34" charset="-122"/>
                <a:sym typeface="+mn-ea"/>
              </a:rPr>
              <a:t>记录密度高、耐用性好、可靠性高和可互换性强。</a:t>
            </a:r>
            <a:endParaRPr sz="2000" kern="0">
              <a:solidFill>
                <a:srgbClr val="00349E"/>
              </a:solidFill>
              <a:latin typeface="微软雅黑" panose="020B0503020204020204" pitchFamily="34" charset="-122"/>
              <a:ea typeface="微软雅黑" panose="020B0503020204020204" pitchFamily="34" charset="-122"/>
              <a:sym typeface="+mn-ea"/>
            </a:endParaRPr>
          </a:p>
        </p:txBody>
      </p:sp>
      <p:sp>
        <p:nvSpPr>
          <p:cNvPr id="6" name="文本占位符 5"/>
          <p:cNvSpPr>
            <a:spLocks noGrp="1"/>
          </p:cNvSpPr>
          <p:nvPr>
            <p:ph type="body" sz="quarter" idx="10"/>
          </p:nvPr>
        </p:nvSpPr>
        <p:spPr>
          <a:xfrm>
            <a:off x="448310" y="990600"/>
            <a:ext cx="2755900" cy="576580"/>
          </a:xfrm>
        </p:spPr>
        <p:txBody>
          <a:bodyPr/>
          <a:p>
            <a:r>
              <a:t>6.1 概述</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43685"/>
            <a:ext cx="8477250" cy="1696085"/>
          </a:xfrm>
        </p:spPr>
        <p:txBody>
          <a:bodyPr/>
          <a:p>
            <a:pPr latinLnBrk="0">
              <a:lnSpc>
                <a:spcPts val="4000"/>
              </a:lnSpc>
              <a:spcBef>
                <a:spcPts val="0"/>
              </a:spcBef>
            </a:pPr>
            <a:r>
              <a:rPr lang="en-US" altLang="zh-CN" sz="2000"/>
              <a:t>      </a:t>
            </a:r>
            <a:r>
              <a:rPr lang="zh-CN" altLang="en-US" sz="2000">
                <a:solidFill>
                  <a:srgbClr val="00349E"/>
                </a:solidFill>
              </a:rPr>
              <a:t>Intel 80386 CPU集成存储管理部件（Memory Management Unit，MMU），MMU采用了分段机制和分页机制以实现两级“虚拟－物理”地址转换，如图6.25所示。</a:t>
            </a:r>
            <a:endParaRPr lang="zh-CN" altLang="en-US" sz="2000">
              <a:solidFill>
                <a:srgbClr val="00349E"/>
              </a:solidFill>
            </a:endParaRPr>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5019675"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6.5 Intel 80x86内存管理模式</a:t>
            </a:r>
          </a:p>
        </p:txBody>
      </p:sp>
      <p:grpSp>
        <p:nvGrpSpPr>
          <p:cNvPr id="1073743263" name="组合 88"/>
          <p:cNvGrpSpPr/>
          <p:nvPr/>
        </p:nvGrpSpPr>
        <p:grpSpPr>
          <a:xfrm>
            <a:off x="478155" y="3493135"/>
            <a:ext cx="8032115" cy="1394460"/>
            <a:chOff x="2320" y="8540"/>
            <a:chExt cx="7488" cy="1359"/>
          </a:xfrm>
        </p:grpSpPr>
        <p:grpSp>
          <p:nvGrpSpPr>
            <p:cNvPr id="1073743259" name="组合 83"/>
            <p:cNvGrpSpPr/>
            <p:nvPr/>
          </p:nvGrpSpPr>
          <p:grpSpPr>
            <a:xfrm>
              <a:off x="2320" y="8540"/>
              <a:ext cx="7488" cy="1316"/>
              <a:chOff x="2383" y="9877"/>
              <a:chExt cx="7488" cy="1316"/>
            </a:xfrm>
          </p:grpSpPr>
          <p:sp>
            <p:nvSpPr>
              <p:cNvPr id="1073743237" name="矩形 62"/>
              <p:cNvSpPr/>
              <p:nvPr/>
            </p:nvSpPr>
            <p:spPr>
              <a:xfrm>
                <a:off x="5125" y="9897"/>
                <a:ext cx="1005" cy="364"/>
              </a:xfrm>
              <a:prstGeom prst="rect">
                <a:avLst/>
              </a:prstGeom>
              <a:noFill/>
              <a:ln w="6350" cap="flat" cmpd="sng">
                <a:solidFill>
                  <a:srgbClr val="FFFFFF"/>
                </a:solidFill>
                <a:prstDash val="solid"/>
                <a:miter/>
                <a:headEnd type="none" w="med" len="med"/>
                <a:tailEnd type="none" w="med" len="med"/>
              </a:ln>
            </p:spPr>
            <p:txBody>
              <a:bodyPr vert="horz" wrap="square" lIns="0" tIns="0" rIns="0" bIns="0" anchor="t"/>
              <a:p>
                <a:pPr algn="ctr"/>
                <a:r>
                  <a:rPr lang="zh-CN" altLang="en-US" sz="1400"/>
                  <a:t>分段机制</a:t>
                </a:r>
                <a:endParaRPr lang="zh-CN" altLang="en-US" sz="1400"/>
              </a:p>
              <a:p>
                <a:endParaRPr lang="zh-CN" altLang="en-US" sz="1400"/>
              </a:p>
            </p:txBody>
          </p:sp>
          <p:sp>
            <p:nvSpPr>
              <p:cNvPr id="1073743238" name="矩形 58"/>
              <p:cNvSpPr/>
              <p:nvPr/>
            </p:nvSpPr>
            <p:spPr>
              <a:xfrm>
                <a:off x="7614" y="9877"/>
                <a:ext cx="1005" cy="364"/>
              </a:xfrm>
              <a:prstGeom prst="rect">
                <a:avLst/>
              </a:prstGeom>
              <a:noFill/>
              <a:ln w="6350" cap="flat" cmpd="sng">
                <a:solidFill>
                  <a:srgbClr val="FFFFFF"/>
                </a:solidFill>
                <a:prstDash val="solid"/>
                <a:miter/>
                <a:headEnd type="none" w="med" len="med"/>
                <a:tailEnd type="none" w="med" len="med"/>
              </a:ln>
            </p:spPr>
            <p:txBody>
              <a:bodyPr vert="horz" wrap="square" lIns="0" tIns="0" rIns="0" bIns="0" anchor="t"/>
              <a:p>
                <a:pPr algn="ctr"/>
                <a:r>
                  <a:rPr lang="zh-CN" altLang="en-US" sz="1400"/>
                  <a:t>分页机制</a:t>
                </a:r>
                <a:endParaRPr lang="zh-CN" altLang="en-US" sz="1400"/>
              </a:p>
              <a:p>
                <a:endParaRPr lang="zh-CN" altLang="en-US" sz="1400"/>
              </a:p>
            </p:txBody>
          </p:sp>
          <p:sp>
            <p:nvSpPr>
              <p:cNvPr id="1073743239" name="矩形 52"/>
              <p:cNvSpPr/>
              <p:nvPr/>
            </p:nvSpPr>
            <p:spPr>
              <a:xfrm>
                <a:off x="6369" y="10142"/>
                <a:ext cx="1005" cy="364"/>
              </a:xfrm>
              <a:prstGeom prst="rect">
                <a:avLst/>
              </a:prstGeom>
              <a:noFill/>
              <a:ln w="6350" cap="flat" cmpd="sng">
                <a:solidFill>
                  <a:srgbClr val="FFFFFF"/>
                </a:solidFill>
                <a:prstDash val="solid"/>
                <a:miter/>
                <a:headEnd type="none" w="med" len="med"/>
                <a:tailEnd type="none" w="med" len="med"/>
              </a:ln>
            </p:spPr>
            <p:txBody>
              <a:bodyPr vert="horz" wrap="square" lIns="0" tIns="0" rIns="0" bIns="0" anchor="t"/>
              <a:p>
                <a:pPr algn="ctr"/>
                <a:r>
                  <a:rPr lang="zh-CN" altLang="en-US" sz="1400"/>
                  <a:t>D31      D0</a:t>
                </a:r>
                <a:endParaRPr lang="zh-CN" altLang="en-US" sz="1400"/>
              </a:p>
              <a:p>
                <a:endParaRPr lang="zh-CN" altLang="en-US" sz="1400"/>
              </a:p>
            </p:txBody>
          </p:sp>
          <p:sp>
            <p:nvSpPr>
              <p:cNvPr id="1073743240" name="矩形 55"/>
              <p:cNvSpPr/>
              <p:nvPr/>
            </p:nvSpPr>
            <p:spPr>
              <a:xfrm>
                <a:off x="8867" y="10129"/>
                <a:ext cx="1005" cy="364"/>
              </a:xfrm>
              <a:prstGeom prst="rect">
                <a:avLst/>
              </a:prstGeom>
              <a:noFill/>
              <a:ln w="6350" cap="flat" cmpd="sng">
                <a:solidFill>
                  <a:srgbClr val="FFFFFF"/>
                </a:solidFill>
                <a:prstDash val="solid"/>
                <a:miter/>
                <a:headEnd type="none" w="med" len="med"/>
                <a:tailEnd type="none" w="med" len="med"/>
              </a:ln>
            </p:spPr>
            <p:txBody>
              <a:bodyPr vert="horz" wrap="square" lIns="0" tIns="0" rIns="0" bIns="0" anchor="t"/>
              <a:p>
                <a:pPr algn="ctr"/>
                <a:r>
                  <a:rPr lang="zh-CN" altLang="en-US" sz="1400"/>
                  <a:t>D31      D0</a:t>
                </a:r>
                <a:endParaRPr lang="zh-CN" altLang="en-US" sz="1400"/>
              </a:p>
              <a:p>
                <a:endParaRPr lang="zh-CN" altLang="en-US" sz="1400"/>
              </a:p>
            </p:txBody>
          </p:sp>
          <p:sp>
            <p:nvSpPr>
              <p:cNvPr id="1073743241" name="矩形 68"/>
              <p:cNvSpPr/>
              <p:nvPr/>
            </p:nvSpPr>
            <p:spPr>
              <a:xfrm>
                <a:off x="3820" y="10149"/>
                <a:ext cx="1005" cy="364"/>
              </a:xfrm>
              <a:prstGeom prst="rect">
                <a:avLst/>
              </a:prstGeom>
              <a:noFill/>
              <a:ln w="6350" cap="flat" cmpd="sng">
                <a:solidFill>
                  <a:srgbClr val="FFFFFF"/>
                </a:solidFill>
                <a:prstDash val="solid"/>
                <a:miter/>
                <a:headEnd type="none" w="med" len="med"/>
                <a:tailEnd type="none" w="med" len="med"/>
              </a:ln>
            </p:spPr>
            <p:txBody>
              <a:bodyPr vert="horz" wrap="square" lIns="0" tIns="0" rIns="0" bIns="0" anchor="t"/>
              <a:p>
                <a:pPr algn="ctr"/>
                <a:r>
                  <a:rPr lang="zh-CN" altLang="en-US" sz="1400"/>
                  <a:t>D31      D0</a:t>
                </a:r>
                <a:endParaRPr lang="zh-CN" altLang="en-US" sz="1400"/>
              </a:p>
              <a:p>
                <a:endParaRPr lang="zh-CN" altLang="en-US" sz="1400"/>
              </a:p>
            </p:txBody>
          </p:sp>
          <p:sp>
            <p:nvSpPr>
              <p:cNvPr id="1073743242" name="矩形 44"/>
              <p:cNvSpPr/>
              <p:nvPr/>
            </p:nvSpPr>
            <p:spPr>
              <a:xfrm>
                <a:off x="8822" y="10821"/>
                <a:ext cx="1005" cy="364"/>
              </a:xfrm>
              <a:prstGeom prst="rect">
                <a:avLst/>
              </a:prstGeom>
              <a:noFill/>
              <a:ln w="6350" cap="flat" cmpd="sng">
                <a:solidFill>
                  <a:srgbClr val="FFFFFF"/>
                </a:solidFill>
                <a:prstDash val="solid"/>
                <a:miter/>
                <a:headEnd type="none" w="med" len="med"/>
                <a:tailEnd type="none" w="med" len="med"/>
              </a:ln>
            </p:spPr>
            <p:txBody>
              <a:bodyPr vert="horz" wrap="square" lIns="0" tIns="0" rIns="0" bIns="0" anchor="t"/>
              <a:p>
                <a:pPr algn="ctr"/>
                <a:r>
                  <a:rPr lang="zh-CN" altLang="en-US" sz="1400"/>
                  <a:t>物理地址</a:t>
                </a:r>
                <a:endParaRPr lang="zh-CN" altLang="en-US" sz="1400"/>
              </a:p>
              <a:p>
                <a:endParaRPr lang="zh-CN" altLang="en-US" sz="1400"/>
              </a:p>
            </p:txBody>
          </p:sp>
          <p:grpSp>
            <p:nvGrpSpPr>
              <p:cNvPr id="1073743245" name="组合 46"/>
              <p:cNvGrpSpPr/>
              <p:nvPr/>
            </p:nvGrpSpPr>
            <p:grpSpPr>
              <a:xfrm>
                <a:off x="3064" y="10827"/>
                <a:ext cx="4284" cy="367"/>
                <a:chOff x="3687" y="439358"/>
                <a:chExt cx="4284" cy="367"/>
              </a:xfrm>
            </p:grpSpPr>
            <p:sp>
              <p:nvSpPr>
                <p:cNvPr id="1073743243" name="矩形 47"/>
                <p:cNvSpPr/>
                <p:nvPr/>
              </p:nvSpPr>
              <p:spPr>
                <a:xfrm>
                  <a:off x="3687" y="439361"/>
                  <a:ext cx="1005" cy="364"/>
                </a:xfrm>
                <a:prstGeom prst="rect">
                  <a:avLst/>
                </a:prstGeom>
                <a:noFill/>
                <a:ln w="6350" cap="flat" cmpd="sng">
                  <a:solidFill>
                    <a:srgbClr val="FFFFFF"/>
                  </a:solidFill>
                  <a:prstDash val="solid"/>
                  <a:miter/>
                  <a:headEnd type="none" w="med" len="med"/>
                  <a:tailEnd type="none" w="med" len="med"/>
                </a:ln>
              </p:spPr>
              <p:txBody>
                <a:bodyPr vert="horz" wrap="square" lIns="0" tIns="0" rIns="0" bIns="0" anchor="t"/>
                <a:p>
                  <a:pPr algn="ctr"/>
                  <a:r>
                    <a:rPr lang="zh-CN" altLang="en-US" sz="1400"/>
                    <a:t>逻辑地址</a:t>
                  </a:r>
                  <a:endParaRPr lang="zh-CN" altLang="en-US" sz="1400"/>
                </a:p>
                <a:p>
                  <a:endParaRPr lang="zh-CN" altLang="en-US" sz="1400"/>
                </a:p>
              </p:txBody>
            </p:sp>
            <p:sp>
              <p:nvSpPr>
                <p:cNvPr id="1073743244" name="矩形 48"/>
                <p:cNvSpPr/>
                <p:nvPr/>
              </p:nvSpPr>
              <p:spPr>
                <a:xfrm>
                  <a:off x="6967" y="439358"/>
                  <a:ext cx="1005" cy="364"/>
                </a:xfrm>
                <a:prstGeom prst="rect">
                  <a:avLst/>
                </a:prstGeom>
                <a:noFill/>
                <a:ln w="6350" cap="flat" cmpd="sng">
                  <a:solidFill>
                    <a:srgbClr val="FFFFFF"/>
                  </a:solidFill>
                  <a:prstDash val="solid"/>
                  <a:miter/>
                  <a:headEnd type="none" w="med" len="med"/>
                  <a:tailEnd type="none" w="med" len="med"/>
                </a:ln>
              </p:spPr>
              <p:txBody>
                <a:bodyPr vert="horz" wrap="square" lIns="0" tIns="0" rIns="0" bIns="0" anchor="t"/>
                <a:p>
                  <a:pPr algn="ctr"/>
                  <a:r>
                    <a:rPr lang="zh-CN" altLang="en-US" sz="1400"/>
                    <a:t>线性地址</a:t>
                  </a:r>
                  <a:endParaRPr lang="zh-CN" altLang="en-US" sz="1400"/>
                </a:p>
                <a:p>
                  <a:endParaRPr lang="zh-CN" altLang="en-US" sz="1400"/>
                </a:p>
              </p:txBody>
            </p:sp>
          </p:grpSp>
          <p:sp>
            <p:nvSpPr>
              <p:cNvPr id="1073743246" name="矩形 51"/>
              <p:cNvSpPr/>
              <p:nvPr/>
            </p:nvSpPr>
            <p:spPr>
              <a:xfrm>
                <a:off x="6358" y="10438"/>
                <a:ext cx="1005" cy="364"/>
              </a:xfrm>
              <a:prstGeom prst="rect">
                <a:avLst/>
              </a:prstGeom>
              <a:solidFill>
                <a:srgbClr val="FFFFFF"/>
              </a:solidFill>
              <a:ln w="6350" cap="flat" cmpd="sng">
                <a:solidFill>
                  <a:srgbClr val="000000"/>
                </a:solidFill>
                <a:prstDash val="solid"/>
                <a:miter/>
                <a:headEnd type="none" w="med" len="med"/>
                <a:tailEnd type="none" w="med" len="med"/>
              </a:ln>
            </p:spPr>
            <p:txBody>
              <a:bodyPr vert="horz" wrap="square" tIns="27720" bIns="34920" anchor="t"/>
              <a:p>
                <a:pPr algn="ctr"/>
                <a:endParaRPr lang="zh-CN" altLang="en-US" sz="1400"/>
              </a:p>
              <a:p>
                <a:endParaRPr lang="zh-CN" altLang="en-US" sz="1400"/>
              </a:p>
            </p:txBody>
          </p:sp>
          <p:sp>
            <p:nvSpPr>
              <p:cNvPr id="1073743247" name="矩形 54"/>
              <p:cNvSpPr/>
              <p:nvPr/>
            </p:nvSpPr>
            <p:spPr>
              <a:xfrm>
                <a:off x="8858" y="10444"/>
                <a:ext cx="1005" cy="364"/>
              </a:xfrm>
              <a:prstGeom prst="rect">
                <a:avLst/>
              </a:prstGeom>
              <a:solidFill>
                <a:srgbClr val="FFFFFF"/>
              </a:solidFill>
              <a:ln w="6350" cap="flat" cmpd="sng">
                <a:solidFill>
                  <a:srgbClr val="000000"/>
                </a:solidFill>
                <a:prstDash val="solid"/>
                <a:miter/>
                <a:headEnd type="none" w="med" len="med"/>
                <a:tailEnd type="none" w="med" len="med"/>
              </a:ln>
            </p:spPr>
            <p:txBody>
              <a:bodyPr vert="horz" wrap="square" tIns="27720" bIns="34920" anchor="t"/>
              <a:p>
                <a:pPr algn="ctr"/>
                <a:endParaRPr lang="zh-CN" altLang="en-US" sz="1400"/>
              </a:p>
              <a:p>
                <a:endParaRPr lang="zh-CN" altLang="en-US" sz="1400"/>
              </a:p>
            </p:txBody>
          </p:sp>
          <p:sp>
            <p:nvSpPr>
              <p:cNvPr id="1073743248" name="矩形 57"/>
              <p:cNvSpPr/>
              <p:nvPr/>
            </p:nvSpPr>
            <p:spPr>
              <a:xfrm>
                <a:off x="7886" y="10167"/>
                <a:ext cx="488" cy="815"/>
              </a:xfrm>
              <a:prstGeom prst="rect">
                <a:avLst/>
              </a:prstGeom>
              <a:solidFill>
                <a:srgbClr val="FFFFFF"/>
              </a:solidFill>
              <a:ln w="6350" cap="flat" cmpd="sng">
                <a:solidFill>
                  <a:srgbClr val="000000"/>
                </a:solidFill>
                <a:prstDash val="solid"/>
                <a:miter/>
                <a:headEnd type="none" w="med" len="med"/>
                <a:tailEnd type="none" w="med" len="med"/>
              </a:ln>
            </p:spPr>
            <p:txBody>
              <a:bodyPr/>
              <a:p>
                <a:endParaRPr lang="zh-CN" altLang="en-US" sz="1400"/>
              </a:p>
            </p:txBody>
          </p:sp>
          <p:sp>
            <p:nvSpPr>
              <p:cNvPr id="1073743249" name="矩形 61"/>
              <p:cNvSpPr/>
              <p:nvPr/>
            </p:nvSpPr>
            <p:spPr>
              <a:xfrm>
                <a:off x="5358" y="10209"/>
                <a:ext cx="488" cy="815"/>
              </a:xfrm>
              <a:prstGeom prst="rect">
                <a:avLst/>
              </a:prstGeom>
              <a:solidFill>
                <a:srgbClr val="FFFFFF"/>
              </a:solidFill>
              <a:ln w="6350" cap="flat" cmpd="sng">
                <a:solidFill>
                  <a:srgbClr val="000000"/>
                </a:solidFill>
                <a:prstDash val="solid"/>
                <a:miter/>
                <a:headEnd type="none" w="med" len="med"/>
                <a:tailEnd type="none" w="med" len="med"/>
              </a:ln>
            </p:spPr>
            <p:txBody>
              <a:bodyPr/>
              <a:p>
                <a:endParaRPr lang="zh-CN" altLang="en-US" sz="1400"/>
              </a:p>
            </p:txBody>
          </p:sp>
          <p:sp>
            <p:nvSpPr>
              <p:cNvPr id="1073743250" name="矩形 67"/>
              <p:cNvSpPr/>
              <p:nvPr/>
            </p:nvSpPr>
            <p:spPr>
              <a:xfrm>
                <a:off x="3836" y="10449"/>
                <a:ext cx="995" cy="364"/>
              </a:xfrm>
              <a:prstGeom prst="rect">
                <a:avLst/>
              </a:prstGeom>
              <a:solidFill>
                <a:srgbClr val="FFFFFF"/>
              </a:solidFill>
              <a:ln w="6350" cap="flat" cmpd="sng">
                <a:solidFill>
                  <a:srgbClr val="000000"/>
                </a:solidFill>
                <a:prstDash val="solid"/>
                <a:miter/>
                <a:headEnd type="none" w="med" len="med"/>
                <a:tailEnd type="none" w="med" len="med"/>
              </a:ln>
            </p:spPr>
            <p:txBody>
              <a:bodyPr vert="horz" wrap="square" tIns="27720" bIns="34920" anchor="t"/>
              <a:p>
                <a:pPr algn="ctr"/>
                <a:r>
                  <a:rPr lang="zh-CN" altLang="en-US" sz="1400"/>
                  <a:t>偏移量</a:t>
                </a:r>
                <a:endParaRPr lang="zh-CN" altLang="en-US" sz="1400"/>
              </a:p>
              <a:p>
                <a:endParaRPr lang="zh-CN" altLang="en-US" sz="1400"/>
              </a:p>
            </p:txBody>
          </p:sp>
          <p:sp>
            <p:nvSpPr>
              <p:cNvPr id="1073743251" name="矩形 70"/>
              <p:cNvSpPr/>
              <p:nvPr/>
            </p:nvSpPr>
            <p:spPr>
              <a:xfrm>
                <a:off x="3501" y="10416"/>
                <a:ext cx="290" cy="337"/>
              </a:xfrm>
              <a:prstGeom prst="rect">
                <a:avLst/>
              </a:prstGeom>
              <a:noFill/>
              <a:ln w="6350">
                <a:noFill/>
              </a:ln>
            </p:spPr>
            <p:txBody>
              <a:bodyPr vert="horz" wrap="square" lIns="0" tIns="0" rIns="0" bIns="0" anchor="t"/>
              <a:p>
                <a:r>
                  <a:rPr lang="zh-CN" altLang="en-US" sz="1400"/>
                  <a:t>...</a:t>
                </a:r>
                <a:endParaRPr lang="zh-CN" altLang="en-US" sz="1400"/>
              </a:p>
              <a:p>
                <a:endParaRPr lang="zh-CN" altLang="en-US" sz="1400"/>
              </a:p>
            </p:txBody>
          </p:sp>
          <p:sp>
            <p:nvSpPr>
              <p:cNvPr id="1073743252" name="自选图形 72"/>
              <p:cNvSpPr/>
              <p:nvPr/>
            </p:nvSpPr>
            <p:spPr>
              <a:xfrm>
                <a:off x="4852" y="10584"/>
                <a:ext cx="497" cy="119"/>
              </a:xfrm>
              <a:prstGeom prst="rightArrow">
                <a:avLst>
                  <a:gd name="adj1" fmla="val 50000"/>
                  <a:gd name="adj2" fmla="val 104392"/>
                </a:avLst>
              </a:prstGeom>
              <a:solidFill>
                <a:srgbClr val="FFFFFF"/>
              </a:solidFill>
              <a:ln w="6350" cap="flat" cmpd="sng">
                <a:solidFill>
                  <a:srgbClr val="000000"/>
                </a:solidFill>
                <a:prstDash val="solid"/>
                <a:miter/>
                <a:headEnd type="none" w="med" len="med"/>
                <a:tailEnd type="none" w="med" len="med"/>
              </a:ln>
            </p:spPr>
            <p:txBody>
              <a:bodyPr/>
              <a:p>
                <a:endParaRPr lang="zh-CN" altLang="en-US" sz="1400"/>
              </a:p>
            </p:txBody>
          </p:sp>
          <p:sp>
            <p:nvSpPr>
              <p:cNvPr id="1073743253" name="自选图形 73"/>
              <p:cNvSpPr/>
              <p:nvPr/>
            </p:nvSpPr>
            <p:spPr>
              <a:xfrm>
                <a:off x="5851" y="10571"/>
                <a:ext cx="497" cy="119"/>
              </a:xfrm>
              <a:prstGeom prst="rightArrow">
                <a:avLst>
                  <a:gd name="adj1" fmla="val 50000"/>
                  <a:gd name="adj2" fmla="val 104392"/>
                </a:avLst>
              </a:prstGeom>
              <a:solidFill>
                <a:srgbClr val="FFFFFF"/>
              </a:solidFill>
              <a:ln w="6350" cap="flat" cmpd="sng">
                <a:solidFill>
                  <a:srgbClr val="000000"/>
                </a:solidFill>
                <a:prstDash val="solid"/>
                <a:miter/>
                <a:headEnd type="none" w="med" len="med"/>
                <a:tailEnd type="none" w="med" len="med"/>
              </a:ln>
            </p:spPr>
            <p:txBody>
              <a:bodyPr/>
              <a:p>
                <a:endParaRPr lang="zh-CN" altLang="en-US" sz="1400"/>
              </a:p>
            </p:txBody>
          </p:sp>
          <p:sp>
            <p:nvSpPr>
              <p:cNvPr id="1073743254" name="自选图形 74"/>
              <p:cNvSpPr/>
              <p:nvPr/>
            </p:nvSpPr>
            <p:spPr>
              <a:xfrm>
                <a:off x="7370" y="10553"/>
                <a:ext cx="497" cy="119"/>
              </a:xfrm>
              <a:prstGeom prst="rightArrow">
                <a:avLst>
                  <a:gd name="adj1" fmla="val 50000"/>
                  <a:gd name="adj2" fmla="val 104392"/>
                </a:avLst>
              </a:prstGeom>
              <a:solidFill>
                <a:srgbClr val="FFFFFF"/>
              </a:solidFill>
              <a:ln w="6350" cap="flat" cmpd="sng">
                <a:solidFill>
                  <a:srgbClr val="000000"/>
                </a:solidFill>
                <a:prstDash val="solid"/>
                <a:miter/>
                <a:headEnd type="none" w="med" len="med"/>
                <a:tailEnd type="none" w="med" len="med"/>
              </a:ln>
            </p:spPr>
            <p:txBody>
              <a:bodyPr/>
              <a:p>
                <a:endParaRPr lang="zh-CN" altLang="en-US" sz="1400"/>
              </a:p>
            </p:txBody>
          </p:sp>
          <p:sp>
            <p:nvSpPr>
              <p:cNvPr id="1073743255" name="自选图形 75"/>
              <p:cNvSpPr/>
              <p:nvPr/>
            </p:nvSpPr>
            <p:spPr>
              <a:xfrm>
                <a:off x="8383" y="10571"/>
                <a:ext cx="460" cy="120"/>
              </a:xfrm>
              <a:prstGeom prst="rightArrow">
                <a:avLst>
                  <a:gd name="adj1" fmla="val 50000"/>
                  <a:gd name="adj2" fmla="val 95815"/>
                </a:avLst>
              </a:prstGeom>
              <a:solidFill>
                <a:srgbClr val="FFFFFF"/>
              </a:solidFill>
              <a:ln w="6350" cap="flat" cmpd="sng">
                <a:solidFill>
                  <a:srgbClr val="000000"/>
                </a:solidFill>
                <a:prstDash val="solid"/>
                <a:miter/>
                <a:headEnd type="none" w="med" len="med"/>
                <a:tailEnd type="none" w="med" len="med"/>
              </a:ln>
            </p:spPr>
            <p:txBody>
              <a:bodyPr/>
              <a:p>
                <a:endParaRPr lang="zh-CN" altLang="en-US" sz="1400"/>
              </a:p>
            </p:txBody>
          </p:sp>
          <p:grpSp>
            <p:nvGrpSpPr>
              <p:cNvPr id="1073743258" name="组合 82"/>
              <p:cNvGrpSpPr/>
              <p:nvPr/>
            </p:nvGrpSpPr>
            <p:grpSpPr>
              <a:xfrm>
                <a:off x="2383" y="10140"/>
                <a:ext cx="1004" cy="667"/>
                <a:chOff x="2383" y="10140"/>
                <a:chExt cx="1004" cy="667"/>
              </a:xfrm>
            </p:grpSpPr>
            <p:sp>
              <p:nvSpPr>
                <p:cNvPr id="1073743256" name="矩形 65"/>
                <p:cNvSpPr/>
                <p:nvPr/>
              </p:nvSpPr>
              <p:spPr>
                <a:xfrm>
                  <a:off x="2383" y="10140"/>
                  <a:ext cx="1005" cy="364"/>
                </a:xfrm>
                <a:prstGeom prst="rect">
                  <a:avLst/>
                </a:prstGeom>
                <a:noFill/>
                <a:ln w="6350" cap="flat" cmpd="sng">
                  <a:solidFill>
                    <a:srgbClr val="FFFFFF"/>
                  </a:solidFill>
                  <a:prstDash val="solid"/>
                  <a:miter/>
                  <a:headEnd type="none" w="med" len="med"/>
                  <a:tailEnd type="none" w="med" len="med"/>
                </a:ln>
              </p:spPr>
              <p:txBody>
                <a:bodyPr vert="horz" wrap="square" lIns="0" tIns="0" rIns="0" bIns="0" anchor="t"/>
                <a:p>
                  <a:pPr algn="ctr"/>
                  <a:r>
                    <a:rPr lang="zh-CN" altLang="en-US" sz="1400"/>
                    <a:t>D15     D0</a:t>
                  </a:r>
                  <a:endParaRPr lang="zh-CN" altLang="en-US" sz="1400"/>
                </a:p>
                <a:p>
                  <a:endParaRPr lang="zh-CN" altLang="en-US" sz="1400"/>
                </a:p>
              </p:txBody>
            </p:sp>
            <p:sp>
              <p:nvSpPr>
                <p:cNvPr id="1073743257" name="矩形 64"/>
                <p:cNvSpPr/>
                <p:nvPr/>
              </p:nvSpPr>
              <p:spPr>
                <a:xfrm>
                  <a:off x="2391" y="10443"/>
                  <a:ext cx="957" cy="364"/>
                </a:xfrm>
                <a:prstGeom prst="rect">
                  <a:avLst/>
                </a:prstGeom>
                <a:solidFill>
                  <a:srgbClr val="FFFFFF"/>
                </a:solidFill>
                <a:ln w="6350" cap="flat" cmpd="sng">
                  <a:solidFill>
                    <a:srgbClr val="000000"/>
                  </a:solidFill>
                  <a:prstDash val="solid"/>
                  <a:miter/>
                  <a:headEnd type="none" w="med" len="med"/>
                  <a:tailEnd type="none" w="med" len="med"/>
                </a:ln>
              </p:spPr>
              <p:txBody>
                <a:bodyPr vert="horz" wrap="square" tIns="27720" bIns="34920" anchor="t"/>
                <a:p>
                  <a:pPr algn="ctr"/>
                  <a:r>
                    <a:rPr lang="zh-CN" altLang="en-US" sz="1400"/>
                    <a:t>选择符</a:t>
                  </a:r>
                  <a:endParaRPr lang="zh-CN" altLang="en-US" sz="1400"/>
                </a:p>
                <a:p>
                  <a:endParaRPr lang="zh-CN" altLang="en-US" sz="1400"/>
                </a:p>
              </p:txBody>
            </p:sp>
          </p:grpSp>
        </p:grpSp>
        <p:sp>
          <p:nvSpPr>
            <p:cNvPr id="1073743260" name="直角上箭头 85"/>
            <p:cNvSpPr/>
            <p:nvPr/>
          </p:nvSpPr>
          <p:spPr>
            <a:xfrm>
              <a:off x="7454" y="9337"/>
              <a:ext cx="1114" cy="563"/>
            </a:xfrm>
            <a:custGeom>
              <a:avLst/>
              <a:gdLst/>
              <a:ahLst/>
              <a:cxnLst>
                <a:cxn ang="16200000">
                  <a:pos x="1041" y="0"/>
                </a:cxn>
                <a:cxn ang="10800000">
                  <a:pos x="968" y="140"/>
                </a:cxn>
                <a:cxn ang="10800000">
                  <a:pos x="0" y="522"/>
                </a:cxn>
                <a:cxn ang="5400000">
                  <a:pos x="540" y="563"/>
                </a:cxn>
                <a:cxn ang="0">
                  <a:pos x="1081" y="351"/>
                </a:cxn>
                <a:cxn ang="0">
                  <a:pos x="1114" y="140"/>
                </a:cxn>
              </a:cxnLst>
              <a:pathLst>
                <a:path w="1114" h="563">
                  <a:moveTo>
                    <a:pt x="0" y="481"/>
                  </a:moveTo>
                  <a:lnTo>
                    <a:pt x="1000" y="481"/>
                  </a:lnTo>
                  <a:lnTo>
                    <a:pt x="1000" y="140"/>
                  </a:lnTo>
                  <a:lnTo>
                    <a:pt x="968" y="140"/>
                  </a:lnTo>
                  <a:lnTo>
                    <a:pt x="1041" y="0"/>
                  </a:lnTo>
                  <a:lnTo>
                    <a:pt x="1114" y="140"/>
                  </a:lnTo>
                  <a:lnTo>
                    <a:pt x="1081" y="140"/>
                  </a:lnTo>
                  <a:lnTo>
                    <a:pt x="1081" y="563"/>
                  </a:lnTo>
                  <a:lnTo>
                    <a:pt x="0" y="563"/>
                  </a:lnTo>
                  <a:close/>
                </a:path>
              </a:pathLst>
            </a:custGeom>
            <a:noFill/>
            <a:ln w="6350" cap="flat" cmpd="sng">
              <a:solidFill>
                <a:srgbClr val="000000"/>
              </a:solidFill>
              <a:prstDash val="solid"/>
              <a:round/>
              <a:headEnd type="none" w="med" len="med"/>
              <a:tailEnd type="none" w="med" len="med"/>
            </a:ln>
          </p:spPr>
          <p:txBody>
            <a:bodyPr/>
            <a:p>
              <a:endParaRPr lang="zh-CN" altLang="en-US" sz="1400"/>
            </a:p>
          </p:txBody>
        </p:sp>
        <p:sp>
          <p:nvSpPr>
            <p:cNvPr id="1073743261" name="矩形 86"/>
            <p:cNvSpPr/>
            <p:nvPr/>
          </p:nvSpPr>
          <p:spPr>
            <a:xfrm flipH="1">
              <a:off x="7434" y="9305"/>
              <a:ext cx="91" cy="584"/>
            </a:xfrm>
            <a:prstGeom prst="rect">
              <a:avLst/>
            </a:prstGeom>
            <a:solidFill>
              <a:srgbClr val="FFFFFF"/>
            </a:solidFill>
            <a:ln w="6350" cap="flat" cmpd="sng">
              <a:solidFill>
                <a:srgbClr val="000000"/>
              </a:solidFill>
              <a:prstDash val="solid"/>
              <a:round/>
              <a:headEnd type="none" w="med" len="med"/>
              <a:tailEnd type="none" w="med" len="med"/>
            </a:ln>
          </p:spPr>
          <p:txBody>
            <a:bodyPr/>
            <a:p>
              <a:endParaRPr lang="zh-CN" altLang="en-US" sz="1400"/>
            </a:p>
          </p:txBody>
        </p:sp>
        <p:sp>
          <p:nvSpPr>
            <p:cNvPr id="1073743262" name="矩形 87"/>
            <p:cNvSpPr/>
            <p:nvPr/>
          </p:nvSpPr>
          <p:spPr>
            <a:xfrm flipH="1" flipV="1">
              <a:off x="7482" y="9826"/>
              <a:ext cx="85" cy="62"/>
            </a:xfrm>
            <a:prstGeom prst="rect">
              <a:avLst/>
            </a:prstGeom>
            <a:solidFill>
              <a:srgbClr val="FFFFFF"/>
            </a:solidFill>
            <a:ln w="25400">
              <a:noFill/>
            </a:ln>
          </p:spPr>
          <p:txBody>
            <a:bodyPr/>
            <a:p>
              <a:endParaRPr lang="zh-CN" altLang="en-US" sz="1400"/>
            </a:p>
          </p:txBody>
        </p:sp>
      </p:grpSp>
      <p:sp>
        <p:nvSpPr>
          <p:cNvPr id="14" name="文本框 13"/>
          <p:cNvSpPr txBox="1"/>
          <p:nvPr/>
        </p:nvSpPr>
        <p:spPr>
          <a:xfrm>
            <a:off x="2921000" y="5236210"/>
            <a:ext cx="2883535" cy="306705"/>
          </a:xfrm>
          <a:prstGeom prst="rect">
            <a:avLst/>
          </a:prstGeom>
          <a:noFill/>
        </p:spPr>
        <p:txBody>
          <a:bodyPr wrap="square" rtlCol="0">
            <a:spAutoFit/>
          </a:bodyPr>
          <a:p>
            <a:pPr algn="ctr"/>
            <a:r>
              <a:rPr lang="zh-CN" altLang="en-US" sz="1400" b="1"/>
              <a:t>图6.</a:t>
            </a:r>
            <a:r>
              <a:rPr lang="en-US" altLang="zh-CN" sz="1400" b="1"/>
              <a:t>25</a:t>
            </a:r>
            <a:r>
              <a:rPr lang="en-US" sz="1400" b="1"/>
              <a:t> </a:t>
            </a:r>
            <a:r>
              <a:rPr lang="zh-CN" altLang="en-US" sz="1400" b="1">
                <a:solidFill>
                  <a:srgbClr val="00349E"/>
                </a:solidFill>
                <a:sym typeface="+mn-ea"/>
              </a:rPr>
              <a:t>“虚拟－物理”地址转换图</a:t>
            </a:r>
            <a:endParaRPr lang="zh-CN" sz="1400" b="1">
              <a:ea typeface="宋体" panose="0201060003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43685"/>
            <a:ext cx="8477250" cy="4252595"/>
          </a:xfrm>
        </p:spPr>
        <p:txBody>
          <a:bodyPr/>
          <a:p>
            <a:pPr latinLnBrk="0">
              <a:lnSpc>
                <a:spcPts val="4000"/>
              </a:lnSpc>
              <a:spcBef>
                <a:spcPts val="0"/>
              </a:spcBef>
            </a:pPr>
            <a:r>
              <a:rPr lang="en-US" altLang="zh-CN" sz="2000"/>
              <a:t>    </a:t>
            </a:r>
            <a:r>
              <a:rPr lang="zh-CN" altLang="en-US" sz="2000">
                <a:solidFill>
                  <a:srgbClr val="00349E"/>
                </a:solidFill>
              </a:rPr>
              <a:t>6.5.3  虚拟8086模式存储管理</a:t>
            </a:r>
            <a:endParaRPr lang="zh-CN" altLang="en-US" sz="2000">
              <a:solidFill>
                <a:srgbClr val="00349E"/>
              </a:solidFill>
            </a:endParaRPr>
          </a:p>
          <a:p>
            <a:pPr latinLnBrk="0">
              <a:lnSpc>
                <a:spcPts val="4000"/>
              </a:lnSpc>
              <a:spcBef>
                <a:spcPts val="0"/>
              </a:spcBef>
            </a:pPr>
            <a:r>
              <a:rPr lang="zh-CN" altLang="en-US" sz="2000">
                <a:solidFill>
                  <a:srgbClr val="00349E"/>
                </a:solidFill>
              </a:rPr>
              <a:t>            虚拟8086模式是保护模式下的一种工作方式。在虚拟8086模式下，处理器类似于8086，寻址的地址空间是1MB，段寄存器的内容作为段地址解释，20位存储单元地址由段地址×16+偏移地址构成。但虚拟8086模式的工作原理与保护模式相同，通过使用分页功能，把虚拟8086模式下的1MB地址空间映射到80386的4GB物理空间中的任何位置。</a:t>
            </a:r>
            <a:endParaRPr lang="zh-CN" altLang="en-US" sz="2000">
              <a:solidFill>
                <a:srgbClr val="00349E"/>
              </a:solidFill>
            </a:endParaRPr>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5019675"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6.5 Intel 80x86内存管理模式</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endParaRPr lang="zh-CN" altLang="en-US"/>
          </a:p>
        </p:txBody>
      </p:sp>
      <p:sp>
        <p:nvSpPr>
          <p:cNvPr id="4" name="矩形 3"/>
          <p:cNvSpPr/>
          <p:nvPr/>
        </p:nvSpPr>
        <p:spPr>
          <a:xfrm>
            <a:off x="341630" y="1442720"/>
            <a:ext cx="8335010" cy="5168900"/>
          </a:xfrm>
          <a:prstGeom prst="rect">
            <a:avLst/>
          </a:prstGeom>
        </p:spPr>
        <p:txBody>
          <a:bodyPr vert="horz" wrap="square" rtlCol="0">
            <a:normAutofit lnSpcReduction="10000"/>
          </a:bodyPr>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微软雅黑" panose="020B0503020204020204" pitchFamily="34" charset="-122"/>
                <a:ea typeface="微软雅黑" panose="020B0503020204020204" pitchFamily="34" charset="-122"/>
                <a:sym typeface="+mn-ea"/>
              </a:rPr>
              <a:t>2. 按存取方式分类</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微软雅黑" panose="020B0503020204020204" pitchFamily="34" charset="-122"/>
                <a:ea typeface="微软雅黑" panose="020B0503020204020204" pitchFamily="34" charset="-122"/>
                <a:sym typeface="+mn-ea"/>
              </a:rPr>
              <a:t>⑴ 随机存储器</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微软雅黑" panose="020B0503020204020204" pitchFamily="34" charset="-122"/>
                <a:ea typeface="微软雅黑" panose="020B0503020204020204" pitchFamily="34" charset="-122"/>
                <a:sym typeface="+mn-ea"/>
              </a:rPr>
              <a:t>     </a:t>
            </a:r>
            <a:r>
              <a:rPr lang="zh-CN" altLang="en-US" sz="2000" kern="0">
                <a:solidFill>
                  <a:srgbClr val="FF0000"/>
                </a:solidFill>
                <a:latin typeface="微软雅黑" panose="020B0503020204020204" pitchFamily="34" charset="-122"/>
                <a:ea typeface="微软雅黑" panose="020B0503020204020204" pitchFamily="34" charset="-122"/>
                <a:sym typeface="+mn-ea"/>
              </a:rPr>
              <a:t>随机存储器（Random Access Memory，RAM）</a:t>
            </a:r>
            <a:r>
              <a:rPr lang="zh-CN" altLang="en-US" sz="2000" kern="0">
                <a:solidFill>
                  <a:srgbClr val="00349E"/>
                </a:solidFill>
                <a:latin typeface="微软雅黑" panose="020B0503020204020204" pitchFamily="34" charset="-122"/>
                <a:ea typeface="微软雅黑" panose="020B0503020204020204" pitchFamily="34" charset="-122"/>
                <a:sym typeface="+mn-ea"/>
              </a:rPr>
              <a:t>是一种可读/写存储器，其特点是存储器的任何一个存储单元的内容都可以随机存取，而且存取时间与存储单元的物理位置无关。随机存储器又分为</a:t>
            </a:r>
            <a:r>
              <a:rPr lang="zh-CN" altLang="en-US" sz="2000" kern="0">
                <a:solidFill>
                  <a:srgbClr val="FF0000"/>
                </a:solidFill>
                <a:latin typeface="微软雅黑" panose="020B0503020204020204" pitchFamily="34" charset="-122"/>
                <a:ea typeface="微软雅黑" panose="020B0503020204020204" pitchFamily="34" charset="-122"/>
                <a:sym typeface="+mn-ea"/>
              </a:rPr>
              <a:t>静态</a:t>
            </a:r>
            <a:r>
              <a:rPr lang="zh-CN" altLang="en-US" sz="2000" kern="0">
                <a:solidFill>
                  <a:srgbClr val="00349E"/>
                </a:solidFill>
                <a:latin typeface="微软雅黑" panose="020B0503020204020204" pitchFamily="34" charset="-122"/>
                <a:ea typeface="微软雅黑" panose="020B0503020204020204" pitchFamily="34" charset="-122"/>
                <a:sym typeface="+mn-ea"/>
              </a:rPr>
              <a:t>随机存储器（Static RAM，</a:t>
            </a:r>
            <a:r>
              <a:rPr lang="zh-CN" altLang="en-US" sz="2000" kern="0">
                <a:solidFill>
                  <a:srgbClr val="FF0000"/>
                </a:solidFill>
                <a:latin typeface="微软雅黑" panose="020B0503020204020204" pitchFamily="34" charset="-122"/>
                <a:ea typeface="微软雅黑" panose="020B0503020204020204" pitchFamily="34" charset="-122"/>
                <a:sym typeface="+mn-ea"/>
              </a:rPr>
              <a:t>SRAM</a:t>
            </a:r>
            <a:r>
              <a:rPr lang="zh-CN" altLang="en-US" sz="2000" kern="0">
                <a:solidFill>
                  <a:srgbClr val="00349E"/>
                </a:solidFill>
                <a:latin typeface="微软雅黑" panose="020B0503020204020204" pitchFamily="34" charset="-122"/>
                <a:ea typeface="微软雅黑" panose="020B0503020204020204" pitchFamily="34" charset="-122"/>
                <a:sym typeface="+mn-ea"/>
              </a:rPr>
              <a:t>）和</a:t>
            </a:r>
            <a:r>
              <a:rPr lang="zh-CN" altLang="en-US" sz="2000" kern="0">
                <a:solidFill>
                  <a:srgbClr val="FF0000"/>
                </a:solidFill>
                <a:latin typeface="微软雅黑" panose="020B0503020204020204" pitchFamily="34" charset="-122"/>
                <a:ea typeface="微软雅黑" panose="020B0503020204020204" pitchFamily="34" charset="-122"/>
                <a:sym typeface="+mn-ea"/>
              </a:rPr>
              <a:t>动态</a:t>
            </a:r>
            <a:r>
              <a:rPr lang="zh-CN" altLang="en-US" sz="2000" kern="0">
                <a:solidFill>
                  <a:srgbClr val="00349E"/>
                </a:solidFill>
                <a:latin typeface="微软雅黑" panose="020B0503020204020204" pitchFamily="34" charset="-122"/>
                <a:ea typeface="微软雅黑" panose="020B0503020204020204" pitchFamily="34" charset="-122"/>
                <a:sym typeface="+mn-ea"/>
              </a:rPr>
              <a:t>随机存储器（Dynamic RAM，</a:t>
            </a:r>
            <a:r>
              <a:rPr lang="zh-CN" altLang="en-US" sz="2000" kern="0">
                <a:solidFill>
                  <a:srgbClr val="FF0000"/>
                </a:solidFill>
                <a:latin typeface="微软雅黑" panose="020B0503020204020204" pitchFamily="34" charset="-122"/>
                <a:ea typeface="微软雅黑" panose="020B0503020204020204" pitchFamily="34" charset="-122"/>
                <a:sym typeface="+mn-ea"/>
              </a:rPr>
              <a:t>DRAM</a:t>
            </a:r>
            <a:r>
              <a:rPr lang="zh-CN" altLang="en-US" sz="2000" kern="0">
                <a:solidFill>
                  <a:srgbClr val="00349E"/>
                </a:solidFill>
                <a:latin typeface="微软雅黑" panose="020B0503020204020204" pitchFamily="34" charset="-122"/>
                <a:ea typeface="微软雅黑" panose="020B0503020204020204" pitchFamily="34" charset="-122"/>
                <a:sym typeface="+mn-ea"/>
              </a:rPr>
              <a:t>）。</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00349E"/>
                </a:solidFill>
                <a:latin typeface="微软雅黑" panose="020B0503020204020204" pitchFamily="34" charset="-122"/>
                <a:ea typeface="微软雅黑" panose="020B0503020204020204" pitchFamily="34" charset="-122"/>
                <a:sym typeface="+mn-ea"/>
              </a:rPr>
              <a:t>⑵ 只读存储器</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4000"/>
              </a:lnSpc>
              <a:spcBef>
                <a:spcPts val="0"/>
              </a:spcBef>
              <a:buClr>
                <a:schemeClr val="hlink"/>
              </a:buClr>
              <a:buFont typeface="Wingdings" panose="05000000000000000000" pitchFamily="2" charset="2"/>
            </a:pPr>
            <a:r>
              <a:rPr lang="zh-CN" altLang="en-US" sz="2000" kern="0">
                <a:solidFill>
                  <a:srgbClr val="FF0000"/>
                </a:solidFill>
                <a:latin typeface="微软雅黑" panose="020B0503020204020204" pitchFamily="34" charset="-122"/>
                <a:ea typeface="微软雅黑" panose="020B0503020204020204" pitchFamily="34" charset="-122"/>
                <a:sym typeface="+mn-ea"/>
              </a:rPr>
              <a:t>    只读存储器（Read Only Memory，ROM）</a:t>
            </a:r>
            <a:r>
              <a:rPr lang="zh-CN" altLang="en-US" sz="2000" kern="0">
                <a:solidFill>
                  <a:srgbClr val="00349E"/>
                </a:solidFill>
                <a:latin typeface="微软雅黑" panose="020B0503020204020204" pitchFamily="34" charset="-122"/>
                <a:ea typeface="微软雅黑" panose="020B0503020204020204" pitchFamily="34" charset="-122"/>
                <a:sym typeface="+mn-ea"/>
              </a:rPr>
              <a:t>是只能对其存储的内容读出，而不能对其重新写入的存储器。</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p:txBody>
      </p:sp>
      <p:sp>
        <p:nvSpPr>
          <p:cNvPr id="6" name="文本占位符 5"/>
          <p:cNvSpPr>
            <a:spLocks noGrp="1"/>
          </p:cNvSpPr>
          <p:nvPr>
            <p:ph type="body" sz="quarter" idx="10"/>
          </p:nvPr>
        </p:nvSpPr>
        <p:spPr>
          <a:xfrm>
            <a:off x="448310" y="990600"/>
            <a:ext cx="2755900" cy="576580"/>
          </a:xfrm>
        </p:spPr>
        <p:txBody>
          <a:bodyPr/>
          <a:p>
            <a:r>
              <a:t>6.1 概述</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latinLnBrk="0">
              <a:lnSpc>
                <a:spcPts val="4000"/>
              </a:lnSpc>
              <a:spcBef>
                <a:spcPts val="0"/>
              </a:spcBef>
            </a:pPr>
            <a:r>
              <a:rPr lang="zh-CN" altLang="en-US" sz="2000"/>
              <a:t>3. 按存取顺序分类</a:t>
            </a:r>
            <a:endParaRPr lang="zh-CN" altLang="en-US" sz="2000"/>
          </a:p>
          <a:p>
            <a:pPr latinLnBrk="0">
              <a:lnSpc>
                <a:spcPts val="4000"/>
              </a:lnSpc>
              <a:spcBef>
                <a:spcPts val="0"/>
              </a:spcBef>
            </a:pPr>
            <a:r>
              <a:rPr lang="zh-CN" altLang="en-US" sz="2000"/>
              <a:t>   分为</a:t>
            </a:r>
            <a:r>
              <a:rPr lang="zh-CN" altLang="en-US" sz="2000">
                <a:solidFill>
                  <a:srgbClr val="FF0000"/>
                </a:solidFill>
              </a:rPr>
              <a:t>串行</a:t>
            </a:r>
            <a:r>
              <a:rPr lang="zh-CN" altLang="en-US" sz="2000"/>
              <a:t>访问存储器和</a:t>
            </a:r>
            <a:r>
              <a:rPr lang="zh-CN" altLang="en-US" sz="2000">
                <a:solidFill>
                  <a:srgbClr val="FF0000"/>
                </a:solidFill>
              </a:rPr>
              <a:t>直接</a:t>
            </a:r>
            <a:r>
              <a:rPr lang="zh-CN" altLang="en-US" sz="2000"/>
              <a:t>存取存储器。</a:t>
            </a:r>
            <a:endParaRPr lang="zh-CN" altLang="en-US" sz="2000"/>
          </a:p>
          <a:p>
            <a:pPr latinLnBrk="0">
              <a:lnSpc>
                <a:spcPts val="4000"/>
              </a:lnSpc>
              <a:spcBef>
                <a:spcPts val="0"/>
              </a:spcBef>
            </a:pPr>
            <a:r>
              <a:rPr lang="zh-CN" altLang="en-US" sz="2000"/>
              <a:t>   </a:t>
            </a:r>
            <a:r>
              <a:rPr lang="zh-CN" altLang="en-US" sz="2000">
                <a:solidFill>
                  <a:srgbClr val="FF0000"/>
                </a:solidFill>
              </a:rPr>
              <a:t>串行访问存储器</a:t>
            </a:r>
            <a:r>
              <a:rPr lang="zh-CN" altLang="en-US" sz="2000"/>
              <a:t>：</a:t>
            </a:r>
            <a:r>
              <a:rPr lang="zh-CN" altLang="en-US" sz="2000">
                <a:sym typeface="+mn-ea"/>
              </a:rPr>
              <a:t>如果对存储单元进行读/写操作时，需按其物理位置的先后顺序寻找地址，则这种存储器叫做串行访问存储器（顺序存储器）。还有</a:t>
            </a:r>
            <a:r>
              <a:rPr lang="zh-CN" altLang="en-US" sz="2000"/>
              <a:t>部分串行访问的存储器，如磁盘。在对磁盘读/写时，首先直接指出该存储器中的某个小区域（磁道），然后再顺序寻访，直至找到位置。故其前段是直接访问，后段是串行访问。</a:t>
            </a:r>
            <a:endParaRPr lang="zh-CN" altLang="en-US" sz="2000"/>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275590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6.1 概述</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659890"/>
            <a:ext cx="8229600" cy="1099820"/>
          </a:xfrm>
        </p:spPr>
        <p:txBody>
          <a:bodyPr/>
          <a:p>
            <a:r>
              <a:rPr lang="en-US" altLang="zh-CN" sz="2000"/>
              <a:t>    </a:t>
            </a:r>
            <a:r>
              <a:rPr lang="zh-CN" altLang="en-US" sz="2000"/>
              <a:t>按作用不同，存储器又可分为主存储器、辅助存储器和缓冲存储器。存储器的分类如图6.1所示。</a:t>
            </a:r>
            <a:endParaRPr lang="zh-CN" altLang="en-US" sz="2000"/>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275590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6.1 概述</a:t>
            </a:r>
          </a:p>
        </p:txBody>
      </p:sp>
      <p:pic>
        <p:nvPicPr>
          <p:cNvPr id="2" name="图片 -2147482624"/>
          <p:cNvPicPr>
            <a:picLocks noChangeAspect="1"/>
          </p:cNvPicPr>
          <p:nvPr/>
        </p:nvPicPr>
        <p:blipFill>
          <a:blip r:embed="rId1"/>
          <a:stretch>
            <a:fillRect/>
          </a:stretch>
        </p:blipFill>
        <p:spPr>
          <a:xfrm>
            <a:off x="1817370" y="2567305"/>
            <a:ext cx="5701030" cy="3026410"/>
          </a:xfrm>
          <a:prstGeom prst="rect">
            <a:avLst/>
          </a:prstGeom>
          <a:noFill/>
          <a:ln w="9525">
            <a:noFill/>
          </a:ln>
        </p:spPr>
      </p:pic>
      <p:sp>
        <p:nvSpPr>
          <p:cNvPr id="7" name="文本框 6"/>
          <p:cNvSpPr txBox="1"/>
          <p:nvPr/>
        </p:nvSpPr>
        <p:spPr>
          <a:xfrm>
            <a:off x="3136900" y="5710555"/>
            <a:ext cx="2870835" cy="368300"/>
          </a:xfrm>
          <a:prstGeom prst="rect">
            <a:avLst/>
          </a:prstGeom>
          <a:noFill/>
        </p:spPr>
        <p:txBody>
          <a:bodyPr wrap="square" rtlCol="0">
            <a:spAutoFit/>
          </a:bodyPr>
          <a:p>
            <a:pPr algn="ctr"/>
            <a:r>
              <a:rPr lang="zh-CN" altLang="en-US" b="1"/>
              <a:t>图6.1 存储器的分类</a:t>
            </a:r>
            <a:endParaRPr lang="zh-CN" altLang="en-US"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543685"/>
            <a:ext cx="8229600" cy="4812665"/>
          </a:xfrm>
        </p:spPr>
        <p:txBody>
          <a:bodyPr/>
          <a:p>
            <a:pPr latinLnBrk="0">
              <a:lnSpc>
                <a:spcPts val="4000"/>
              </a:lnSpc>
              <a:spcBef>
                <a:spcPts val="0"/>
              </a:spcBef>
            </a:pPr>
            <a:r>
              <a:rPr lang="zh-CN" altLang="en-US" sz="2000"/>
              <a:t>6.1.2存储器的性能指标</a:t>
            </a:r>
            <a:endParaRPr lang="zh-CN" altLang="en-US" sz="2000"/>
          </a:p>
          <a:p>
            <a:pPr latinLnBrk="0">
              <a:lnSpc>
                <a:spcPts val="4000"/>
              </a:lnSpc>
              <a:spcBef>
                <a:spcPts val="0"/>
              </a:spcBef>
            </a:pPr>
            <a:r>
              <a:rPr lang="zh-CN" altLang="en-US" sz="2000">
                <a:solidFill>
                  <a:srgbClr val="FF0000"/>
                </a:solidFill>
              </a:rPr>
              <a:t>1. 存储器容量</a:t>
            </a:r>
            <a:endParaRPr lang="zh-CN" altLang="en-US" sz="2000">
              <a:solidFill>
                <a:srgbClr val="FF0000"/>
              </a:solidFill>
            </a:endParaRPr>
          </a:p>
          <a:p>
            <a:pPr latinLnBrk="0">
              <a:lnSpc>
                <a:spcPts val="4000"/>
              </a:lnSpc>
              <a:spcBef>
                <a:spcPts val="0"/>
              </a:spcBef>
            </a:pPr>
            <a:r>
              <a:rPr lang="zh-CN" altLang="en-US" sz="2000">
                <a:solidFill>
                  <a:srgbClr val="FF0000"/>
                </a:solidFill>
              </a:rPr>
              <a:t>        </a:t>
            </a:r>
            <a:r>
              <a:rPr lang="zh-CN" altLang="en-US" sz="2000"/>
              <a:t>指的是存储器所能容纳的最大字存储位数。由于存储容量一般都很大，因此常以KB、MB或GB为单位。计算方式：</a:t>
            </a:r>
            <a:endParaRPr lang="zh-CN" altLang="en-US" sz="2000"/>
          </a:p>
          <a:p>
            <a:pPr latinLnBrk="0">
              <a:lnSpc>
                <a:spcPts val="4000"/>
              </a:lnSpc>
              <a:spcBef>
                <a:spcPts val="0"/>
              </a:spcBef>
            </a:pPr>
            <a:r>
              <a:rPr lang="zh-CN" altLang="en-US" sz="2000"/>
              <a:t>                     </a:t>
            </a:r>
            <a:r>
              <a:rPr lang="zh-CN" altLang="en-US" sz="2000">
                <a:solidFill>
                  <a:srgbClr val="FF0000"/>
                </a:solidFill>
              </a:rPr>
              <a:t> 存储器芯片容量=单元数×位数</a:t>
            </a:r>
            <a:endParaRPr lang="zh-CN" altLang="en-US" sz="2000"/>
          </a:p>
          <a:p>
            <a:pPr latinLnBrk="0">
              <a:lnSpc>
                <a:spcPts val="4000"/>
              </a:lnSpc>
              <a:spcBef>
                <a:spcPts val="0"/>
              </a:spcBef>
            </a:pPr>
            <a:r>
              <a:rPr lang="en-US" altLang="zh-CN" sz="2000">
                <a:solidFill>
                  <a:srgbClr val="FF0000"/>
                </a:solidFill>
              </a:rPr>
              <a:t>2.存取周期</a:t>
            </a:r>
            <a:endParaRPr lang="zh-CN" altLang="en-US" sz="2000">
              <a:solidFill>
                <a:srgbClr val="FF0000"/>
              </a:solidFill>
            </a:endParaRPr>
          </a:p>
          <a:p>
            <a:pPr latinLnBrk="0">
              <a:lnSpc>
                <a:spcPts val="4000"/>
              </a:lnSpc>
              <a:spcBef>
                <a:spcPts val="0"/>
              </a:spcBef>
            </a:pPr>
            <a:r>
              <a:rPr lang="zh-CN" altLang="en-US" sz="2000"/>
              <a:t>        指实现一次完整的读出或写入数据的时间，是存储器连续启动两次读或写操作所允许的最短时间间隔。计算机的运行速度与存储器的存取周期有着直接的关系，因此它是存储器的一项重要参数。</a:t>
            </a:r>
            <a:endParaRPr lang="zh-CN" altLang="en-US" sz="2000"/>
          </a:p>
        </p:txBody>
      </p:sp>
      <p:sp>
        <p:nvSpPr>
          <p:cNvPr id="5" name="标题 4"/>
          <p:cNvSpPr>
            <a:spLocks noGrp="1"/>
          </p:cNvSpPr>
          <p:nvPr>
            <p:ph type="title"/>
          </p:nvPr>
        </p:nvSpPr>
        <p:spPr/>
        <p:txBody>
          <a:bodyPr/>
          <a:p>
            <a:endParaRPr lang="zh-CN" altLang="en-US"/>
          </a:p>
        </p:txBody>
      </p:sp>
      <p:sp>
        <p:nvSpPr>
          <p:cNvPr id="6" name="文本占位符 5"/>
          <p:cNvSpPr>
            <a:spLocks noGrp="1"/>
          </p:cNvSpPr>
          <p:nvPr/>
        </p:nvSpPr>
        <p:spPr>
          <a:xfrm>
            <a:off x="549275" y="967105"/>
            <a:ext cx="2755900" cy="576580"/>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None/>
              <a:defRPr sz="2400" b="1">
                <a:solidFill>
                  <a:srgbClr val="000000"/>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None/>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t>6.1 概述</a:t>
            </a:r>
          </a:p>
        </p:txBody>
      </p:sp>
    </p:spTree>
  </p:cSld>
  <p:clrMapOvr>
    <a:masterClrMapping/>
  </p:clrMapOvr>
</p:sld>
</file>

<file path=ppt/theme/theme1.xml><?xml version="1.0" encoding="utf-8"?>
<a:theme xmlns:a="http://schemas.openxmlformats.org/drawingml/2006/main" name="cdb2004c012l">
  <a:themeElements>
    <a:clrScheme name="自定义 2">
      <a:dk1>
        <a:srgbClr val="00349E"/>
      </a:dk1>
      <a:lt1>
        <a:sysClr val="window" lastClr="FFFFFF"/>
      </a:lt1>
      <a:dk2>
        <a:srgbClr val="002676"/>
      </a:dk2>
      <a:lt2>
        <a:srgbClr val="D2D2D2"/>
      </a:lt2>
      <a:accent1>
        <a:srgbClr val="002676"/>
      </a:accent1>
      <a:accent2>
        <a:srgbClr val="005BD3"/>
      </a:accent2>
      <a:accent3>
        <a:srgbClr val="00B050"/>
      </a:accent3>
      <a:accent4>
        <a:srgbClr val="92D050"/>
      </a:accent4>
      <a:accent5>
        <a:srgbClr val="17BBFD"/>
      </a:accent5>
      <a:accent6>
        <a:srgbClr val="FFFFFF"/>
      </a:accent6>
      <a:hlink>
        <a:srgbClr val="17BBFD"/>
      </a:hlink>
      <a:folHlink>
        <a:srgbClr val="4E005F"/>
      </a:folHlink>
    </a:clrScheme>
    <a:fontScheme name="sample">
      <a:majorFont>
        <a:latin typeface="Verdana"/>
        <a:ea typeface=""/>
        <a:cs typeface=""/>
      </a:majorFont>
      <a:minorFont>
        <a:latin typeface="Verdana"/>
        <a:ea typeface=""/>
        <a:cs typeface=""/>
      </a:minorFont>
    </a:fontScheme>
    <a:fmtScheme name="行云流水">
      <a:fillStyleLst>
        <a:solidFill>
          <a:schemeClr val="phClr"/>
        </a:solidFill>
        <a:gradFill rotWithShape="1">
          <a:gsLst>
            <a:gs pos="0">
              <a:schemeClr val="phClr">
                <a:tint val="90000"/>
                <a:satMod val="130000"/>
              </a:schemeClr>
            </a:gs>
            <a:gs pos="50000">
              <a:schemeClr val="phClr">
                <a:tint val="45000"/>
                <a:satMod val="220000"/>
              </a:schemeClr>
            </a:gs>
            <a:gs pos="100000">
              <a:schemeClr val="phClr">
                <a:tint val="90000"/>
                <a:satMod val="130000"/>
              </a:schemeClr>
            </a:gs>
          </a:gsLst>
          <a:lin ang="5400000" scaled="1"/>
        </a:gradFill>
        <a:gradFill rotWithShape="1">
          <a:gsLst>
            <a:gs pos="0">
              <a:schemeClr val="phClr">
                <a:tint val="100000"/>
                <a:shade val="90000"/>
                <a:hueMod val="100000"/>
                <a:satMod val="200000"/>
              </a:schemeClr>
            </a:gs>
            <a:gs pos="50000">
              <a:schemeClr val="phClr">
                <a:tint val="100000"/>
                <a:shade val="60000"/>
                <a:hueMod val="100000"/>
                <a:satMod val="180000"/>
              </a:schemeClr>
            </a:gs>
            <a:gs pos="100000">
              <a:schemeClr val="phClr">
                <a:tint val="100000"/>
                <a:shade val="90000"/>
                <a:hueMod val="100000"/>
                <a:satMod val="200000"/>
              </a:schemeClr>
            </a:gs>
          </a:gsLst>
          <a:lin ang="540000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50600">
              <a:schemeClr val="phClr">
                <a:alpha val="40000"/>
              </a:schemeClr>
            </a:glow>
          </a:effectLst>
        </a:effectStyle>
        <a:effectStyle>
          <a:effectLst>
            <a:glow rad="101600">
              <a:schemeClr val="phClr">
                <a:alpha val="60000"/>
              </a:schemeClr>
            </a:glow>
          </a:effectLst>
          <a:scene3d>
            <a:camera prst="isometricLeftDown" fov="0">
              <a:rot lat="0" lon="0" rev="0"/>
            </a:camera>
            <a:lightRig rig="harsh" dir="tl">
              <a:rot lat="0" lon="0" rev="14280000"/>
            </a:lightRig>
          </a:scene3d>
          <a:sp3d prstMaterial="flat">
            <a:bevelT w="38100" h="50800" prst="softRound"/>
          </a:sp3d>
        </a:effectStyle>
        <a:effectStyle>
          <a:effectLst>
            <a:glow>
              <a:schemeClr val="phClr"/>
            </a:glow>
          </a:effectLst>
          <a:scene3d>
            <a:camera prst="isometricLeftDown">
              <a:rot lat="0" lon="0" rev="0"/>
            </a:camera>
            <a:lightRig rig="harsh" dir="tl">
              <a:rot lat="0" lon="0" rev="14280000"/>
            </a:lightRig>
          </a:scene3d>
          <a:sp3d extrusionH="63500" contourW="38100" prstMaterial="flat">
            <a:bevelT w="50800" h="63500" prst="softRound"/>
            <a:contourClr>
              <a:schemeClr val="phClr">
                <a:tint val="5"/>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sample 1">
        <a:dk1>
          <a:srgbClr val="2B166E"/>
        </a:dk1>
        <a:lt1>
          <a:srgbClr val="FFFFFF"/>
        </a:lt1>
        <a:dk2>
          <a:srgbClr val="336699"/>
        </a:dk2>
        <a:lt2>
          <a:srgbClr val="C0C0C0"/>
        </a:lt2>
        <a:accent1>
          <a:srgbClr val="458F8F"/>
        </a:accent1>
        <a:accent2>
          <a:srgbClr val="CCCC00"/>
        </a:accent2>
        <a:accent3>
          <a:srgbClr val="FFFFFF"/>
        </a:accent3>
        <a:accent4>
          <a:srgbClr val="23115D"/>
        </a:accent4>
        <a:accent5>
          <a:srgbClr val="B0C6C6"/>
        </a:accent5>
        <a:accent6>
          <a:srgbClr val="B9B900"/>
        </a:accent6>
        <a:hlink>
          <a:srgbClr val="9999FF"/>
        </a:hlink>
        <a:folHlink>
          <a:srgbClr val="6C9BBE"/>
        </a:folHlink>
      </a:clrScheme>
      <a:clrMap bg1="lt1" tx1="dk1" bg2="lt2" tx2="dk2" accent1="accent1" accent2="accent2" accent3="accent3" accent4="accent4" accent5="accent5" accent6="accent6" hlink="hlink" folHlink="folHlink"/>
    </a:extraClrScheme>
    <a:extraClrScheme>
      <a:clrScheme name="sample 2">
        <a:dk1>
          <a:srgbClr val="1D528D"/>
        </a:dk1>
        <a:lt1>
          <a:srgbClr val="FFFFFF"/>
        </a:lt1>
        <a:dk2>
          <a:srgbClr val="000000"/>
        </a:dk2>
        <a:lt2>
          <a:srgbClr val="C0C0C0"/>
        </a:lt2>
        <a:accent1>
          <a:srgbClr val="2CA3C8"/>
        </a:accent1>
        <a:accent2>
          <a:srgbClr val="FF9900"/>
        </a:accent2>
        <a:accent3>
          <a:srgbClr val="FFFFFF"/>
        </a:accent3>
        <a:accent4>
          <a:srgbClr val="174578"/>
        </a:accent4>
        <a:accent5>
          <a:srgbClr val="ACCEE0"/>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sample 3">
        <a:dk1>
          <a:srgbClr val="666633"/>
        </a:dk1>
        <a:lt1>
          <a:srgbClr val="FFFFFF"/>
        </a:lt1>
        <a:dk2>
          <a:srgbClr val="000000"/>
        </a:dk2>
        <a:lt2>
          <a:srgbClr val="D1C68D"/>
        </a:lt2>
        <a:accent1>
          <a:srgbClr val="C86C62"/>
        </a:accent1>
        <a:accent2>
          <a:srgbClr val="C78DD7"/>
        </a:accent2>
        <a:accent3>
          <a:srgbClr val="FFFFFF"/>
        </a:accent3>
        <a:accent4>
          <a:srgbClr val="56562A"/>
        </a:accent4>
        <a:accent5>
          <a:srgbClr val="E0BAB7"/>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Opulent</Template>
  <TotalTime>0</TotalTime>
  <Words>8302</Words>
  <Application>WPS 演示</Application>
  <PresentationFormat>全屏显示(4:3)</PresentationFormat>
  <Paragraphs>746</Paragraphs>
  <Slides>51</Slides>
  <Notes>15</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7</vt:i4>
      </vt:variant>
      <vt:variant>
        <vt:lpstr>幻灯片标题</vt:lpstr>
      </vt:variant>
      <vt:variant>
        <vt:i4>51</vt:i4>
      </vt:variant>
    </vt:vector>
  </HeadingPairs>
  <TitlesOfParts>
    <vt:vector size="70" baseType="lpstr">
      <vt:lpstr>Arial</vt:lpstr>
      <vt:lpstr>宋体</vt:lpstr>
      <vt:lpstr>Wingdings</vt:lpstr>
      <vt:lpstr>微软雅黑</vt:lpstr>
      <vt:lpstr>幼圆</vt:lpstr>
      <vt:lpstr>Verdana</vt:lpstr>
      <vt:lpstr>Wingdings</vt:lpstr>
      <vt:lpstr>Times New Roman</vt:lpstr>
      <vt:lpstr>Arial Unicode MS</vt:lpstr>
      <vt:lpstr>Calibri</vt:lpstr>
      <vt:lpstr>仿宋</vt:lpstr>
      <vt:lpstr>cdb2004c012l</vt:lpstr>
      <vt:lpstr>Equation.KSEE3</vt:lpstr>
      <vt:lpstr>Equation.KSEE3</vt:lpstr>
      <vt:lpstr>Equation.KSEE3</vt:lpstr>
      <vt:lpstr>Equation.KSEE3</vt:lpstr>
      <vt:lpstr>Equation.KSEE3</vt:lpstr>
      <vt:lpstr>Equation.KSEE3</vt:lpstr>
      <vt:lpstr>Equation.KSEE3</vt:lpstr>
      <vt:lpstr>PowerPoint 演示文稿</vt:lpstr>
      <vt:lpstr>微机原理与接口技术（第3版）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SONY</dc:creator>
  <cp:lastModifiedBy>回眸一笑1407076342</cp:lastModifiedBy>
  <cp:revision>764</cp:revision>
  <dcterms:created xsi:type="dcterms:W3CDTF">2010-12-06T14:45:00Z</dcterms:created>
  <dcterms:modified xsi:type="dcterms:W3CDTF">2018-11-26T06:00:28Z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